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7"/>
  </p:notesMasterIdLst>
  <p:sldIdLst>
    <p:sldId id="256" r:id="rId2"/>
    <p:sldId id="257" r:id="rId3"/>
    <p:sldId id="258" r:id="rId4"/>
    <p:sldId id="259" r:id="rId5"/>
    <p:sldId id="268" r:id="rId6"/>
    <p:sldId id="260" r:id="rId7"/>
    <p:sldId id="269" r:id="rId8"/>
    <p:sldId id="271" r:id="rId9"/>
    <p:sldId id="272" r:id="rId10"/>
    <p:sldId id="261" r:id="rId11"/>
    <p:sldId id="262" r:id="rId12"/>
    <p:sldId id="265" r:id="rId13"/>
    <p:sldId id="266" r:id="rId14"/>
    <p:sldId id="270" r:id="rId15"/>
    <p:sldId id="267" r:id="rId16"/>
    <p:sldId id="273" r:id="rId17"/>
    <p:sldId id="274" r:id="rId18"/>
    <p:sldId id="263" r:id="rId19"/>
    <p:sldId id="26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Montserrat Light" panose="00000400000000000000" pitchFamily="2"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Roboto Light"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86" d="100"/>
          <a:sy n="86" d="100"/>
        </p:scale>
        <p:origin x="312"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579f0df257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2579f0df257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579f0df257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2579f0df257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579f0df257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2579f0df257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2_Custom Layout">
  <p:cSld name="2_Custom Layout">
    <p:spTree>
      <p:nvGrpSpPr>
        <p:cNvPr id="1" name="Shape 12"/>
        <p:cNvGrpSpPr/>
        <p:nvPr/>
      </p:nvGrpSpPr>
      <p:grpSpPr>
        <a:xfrm>
          <a:off x="0" y="0"/>
          <a:ext cx="0" cy="0"/>
          <a:chOff x="0" y="0"/>
          <a:chExt cx="0" cy="0"/>
        </a:xfrm>
      </p:grpSpPr>
      <p:sp>
        <p:nvSpPr>
          <p:cNvPr id="13" name="Google Shape;13;p2"/>
          <p:cNvSpPr>
            <a:spLocks noGrp="1"/>
          </p:cNvSpPr>
          <p:nvPr>
            <p:ph type="pic" idx="2"/>
          </p:nvPr>
        </p:nvSpPr>
        <p:spPr>
          <a:xfrm>
            <a:off x="0" y="0"/>
            <a:ext cx="12192000" cy="6858000"/>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7_Custom Layout">
  <p:cSld name="17_Custom Layout">
    <p:spTree>
      <p:nvGrpSpPr>
        <p:cNvPr id="1" name="Shape 49"/>
        <p:cNvGrpSpPr/>
        <p:nvPr/>
      </p:nvGrpSpPr>
      <p:grpSpPr>
        <a:xfrm>
          <a:off x="0" y="0"/>
          <a:ext cx="0" cy="0"/>
          <a:chOff x="0" y="0"/>
          <a:chExt cx="0" cy="0"/>
        </a:xfrm>
      </p:grpSpPr>
      <p:sp>
        <p:nvSpPr>
          <p:cNvPr id="50" name="Google Shape;50;p11"/>
          <p:cNvSpPr>
            <a:spLocks noGrp="1"/>
          </p:cNvSpPr>
          <p:nvPr>
            <p:ph type="pic" idx="2"/>
          </p:nvPr>
        </p:nvSpPr>
        <p:spPr>
          <a:xfrm>
            <a:off x="0" y="0"/>
            <a:ext cx="12192000" cy="6858000"/>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51" name="Google Shape;51;p11"/>
          <p:cNvSpPr txBox="1">
            <a:spLocks noGrp="1"/>
          </p:cNvSpPr>
          <p:nvPr>
            <p:ph type="title"/>
          </p:nvPr>
        </p:nvSpPr>
        <p:spPr>
          <a:xfrm>
            <a:off x="1714501" y="1090627"/>
            <a:ext cx="9715500" cy="102870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4000"/>
              <a:buFont typeface="Montserrat"/>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2"/>
        <p:cNvGrpSpPr/>
        <p:nvPr/>
      </p:nvGrpSpPr>
      <p:grpSpPr>
        <a:xfrm>
          <a:off x="0" y="0"/>
          <a:ext cx="0" cy="0"/>
          <a:chOff x="0" y="0"/>
          <a:chExt cx="0" cy="0"/>
        </a:xfrm>
      </p:grpSpPr>
      <p:sp>
        <p:nvSpPr>
          <p:cNvPr id="53" name="Google Shape;53;p12"/>
          <p:cNvSpPr>
            <a:spLocks noGrp="1"/>
          </p:cNvSpPr>
          <p:nvPr>
            <p:ph type="pic" idx="2"/>
          </p:nvPr>
        </p:nvSpPr>
        <p:spPr>
          <a:xfrm>
            <a:off x="6675242" y="1563025"/>
            <a:ext cx="3920486" cy="3920486"/>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54" name="Google Shape;54;p12"/>
          <p:cNvSpPr/>
          <p:nvPr/>
        </p:nvSpPr>
        <p:spPr>
          <a:xfrm>
            <a:off x="5512100" y="-96982"/>
            <a:ext cx="6790736" cy="5963306"/>
          </a:xfrm>
          <a:custGeom>
            <a:avLst/>
            <a:gdLst/>
            <a:ahLst/>
            <a:cxnLst/>
            <a:rect l="l" t="t" r="r" b="b"/>
            <a:pathLst>
              <a:path w="6790736" h="5963306" extrusionOk="0">
                <a:moveTo>
                  <a:pt x="441679" y="0"/>
                </a:moveTo>
                <a:lnTo>
                  <a:pt x="6790736" y="0"/>
                </a:lnTo>
                <a:lnTo>
                  <a:pt x="6790736" y="4971746"/>
                </a:lnTo>
                <a:lnTo>
                  <a:pt x="6733839" y="5023457"/>
                </a:lnTo>
                <a:cubicBezTo>
                  <a:pt x="6022385" y="5610601"/>
                  <a:pt x="5110285" y="5963306"/>
                  <a:pt x="4115805" y="5963306"/>
                </a:cubicBezTo>
                <a:cubicBezTo>
                  <a:pt x="1842709" y="5963306"/>
                  <a:pt x="0" y="4120599"/>
                  <a:pt x="0" y="1847504"/>
                </a:cubicBezTo>
                <a:cubicBezTo>
                  <a:pt x="0" y="1279231"/>
                  <a:pt x="115170" y="737856"/>
                  <a:pt x="323441" y="245448"/>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5" name="Google Shape;55;p12"/>
          <p:cNvSpPr txBox="1">
            <a:spLocks noGrp="1"/>
          </p:cNvSpPr>
          <p:nvPr>
            <p:ph type="title"/>
          </p:nvPr>
        </p:nvSpPr>
        <p:spPr>
          <a:xfrm>
            <a:off x="1714500" y="1929245"/>
            <a:ext cx="4381500"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5_Title Slide">
  <p:cSld name="45_Title Slide">
    <p:spTree>
      <p:nvGrpSpPr>
        <p:cNvPr id="1" name="Shape 56"/>
        <p:cNvGrpSpPr/>
        <p:nvPr/>
      </p:nvGrpSpPr>
      <p:grpSpPr>
        <a:xfrm>
          <a:off x="0" y="0"/>
          <a:ext cx="0" cy="0"/>
          <a:chOff x="0" y="0"/>
          <a:chExt cx="0" cy="0"/>
        </a:xfrm>
      </p:grpSpPr>
      <p:sp>
        <p:nvSpPr>
          <p:cNvPr id="57" name="Google Shape;57;p13"/>
          <p:cNvSpPr>
            <a:spLocks noGrp="1"/>
          </p:cNvSpPr>
          <p:nvPr>
            <p:ph type="pic" idx="2"/>
          </p:nvPr>
        </p:nvSpPr>
        <p:spPr>
          <a:xfrm>
            <a:off x="4647153" y="1980153"/>
            <a:ext cx="2897694" cy="2897694"/>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58" name="Google Shape;58;p13"/>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3600"/>
              <a:buFont typeface="Montserra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3"/>
          <p:cNvSpPr/>
          <p:nvPr/>
        </p:nvSpPr>
        <p:spPr>
          <a:xfrm>
            <a:off x="4270744" y="1603745"/>
            <a:ext cx="3650512" cy="3650510"/>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3_Title Slide">
  <p:cSld name="43_Title Slide">
    <p:spTree>
      <p:nvGrpSpPr>
        <p:cNvPr id="1" name="Shape 60"/>
        <p:cNvGrpSpPr/>
        <p:nvPr/>
      </p:nvGrpSpPr>
      <p:grpSpPr>
        <a:xfrm>
          <a:off x="0" y="0"/>
          <a:ext cx="0" cy="0"/>
          <a:chOff x="0" y="0"/>
          <a:chExt cx="0" cy="0"/>
        </a:xfrm>
      </p:grpSpPr>
      <p:sp>
        <p:nvSpPr>
          <p:cNvPr id="61" name="Google Shape;61;p14"/>
          <p:cNvSpPr>
            <a:spLocks noGrp="1"/>
          </p:cNvSpPr>
          <p:nvPr>
            <p:ph type="pic" idx="2"/>
          </p:nvPr>
        </p:nvSpPr>
        <p:spPr>
          <a:xfrm>
            <a:off x="5227674" y="457200"/>
            <a:ext cx="1736652" cy="1736652"/>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62" name="Google Shape;62;p14"/>
          <p:cNvSpPr>
            <a:spLocks noGrp="1"/>
          </p:cNvSpPr>
          <p:nvPr>
            <p:ph type="pic" idx="3"/>
          </p:nvPr>
        </p:nvSpPr>
        <p:spPr>
          <a:xfrm>
            <a:off x="5227674" y="2560674"/>
            <a:ext cx="1736652" cy="1736652"/>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63" name="Google Shape;63;p14"/>
          <p:cNvSpPr>
            <a:spLocks noGrp="1"/>
          </p:cNvSpPr>
          <p:nvPr>
            <p:ph type="pic" idx="4"/>
          </p:nvPr>
        </p:nvSpPr>
        <p:spPr>
          <a:xfrm>
            <a:off x="5227674" y="4664148"/>
            <a:ext cx="1736652" cy="1736652"/>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4_Title Slide">
  <p:cSld name="44_Title Slide">
    <p:spTree>
      <p:nvGrpSpPr>
        <p:cNvPr id="1" name="Shape 64"/>
        <p:cNvGrpSpPr/>
        <p:nvPr/>
      </p:nvGrpSpPr>
      <p:grpSpPr>
        <a:xfrm>
          <a:off x="0" y="0"/>
          <a:ext cx="0" cy="0"/>
          <a:chOff x="0" y="0"/>
          <a:chExt cx="0" cy="0"/>
        </a:xfrm>
      </p:grpSpPr>
      <p:sp>
        <p:nvSpPr>
          <p:cNvPr id="65" name="Google Shape;65;p15"/>
          <p:cNvSpPr>
            <a:spLocks noGrp="1"/>
          </p:cNvSpPr>
          <p:nvPr>
            <p:ph type="pic" idx="2"/>
          </p:nvPr>
        </p:nvSpPr>
        <p:spPr>
          <a:xfrm>
            <a:off x="5227674" y="457200"/>
            <a:ext cx="1736652" cy="1736652"/>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66" name="Google Shape;66;p15"/>
          <p:cNvSpPr>
            <a:spLocks noGrp="1"/>
          </p:cNvSpPr>
          <p:nvPr>
            <p:ph type="pic" idx="3"/>
          </p:nvPr>
        </p:nvSpPr>
        <p:spPr>
          <a:xfrm>
            <a:off x="4647153" y="2947716"/>
            <a:ext cx="2897694" cy="2897694"/>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67" name="Google Shape;67;p15"/>
          <p:cNvSpPr/>
          <p:nvPr/>
        </p:nvSpPr>
        <p:spPr>
          <a:xfrm>
            <a:off x="4270744" y="2571308"/>
            <a:ext cx="3650512" cy="3650510"/>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68"/>
        <p:cNvGrpSpPr/>
        <p:nvPr/>
      </p:nvGrpSpPr>
      <p:grpSpPr>
        <a:xfrm>
          <a:off x="0" y="0"/>
          <a:ext cx="0" cy="0"/>
          <a:chOff x="0" y="0"/>
          <a:chExt cx="0" cy="0"/>
        </a:xfrm>
      </p:grpSpPr>
      <p:sp>
        <p:nvSpPr>
          <p:cNvPr id="69" name="Google Shape;69;p16"/>
          <p:cNvSpPr/>
          <p:nvPr/>
        </p:nvSpPr>
        <p:spPr>
          <a:xfrm>
            <a:off x="5131107" y="2417643"/>
            <a:ext cx="7179839" cy="4563020"/>
          </a:xfrm>
          <a:custGeom>
            <a:avLst/>
            <a:gdLst/>
            <a:ahLst/>
            <a:cxnLst/>
            <a:rect l="l" t="t" r="r" b="b"/>
            <a:pathLst>
              <a:path w="7179839" h="4563020" extrusionOk="0">
                <a:moveTo>
                  <a:pt x="3839892" y="0"/>
                </a:moveTo>
                <a:cubicBezTo>
                  <a:pt x="5206759" y="0"/>
                  <a:pt x="6406818" y="714182"/>
                  <a:pt x="7087272" y="1789746"/>
                </a:cubicBezTo>
                <a:lnTo>
                  <a:pt x="7179839" y="1947417"/>
                </a:lnTo>
                <a:lnTo>
                  <a:pt x="7179839" y="4563020"/>
                </a:lnTo>
                <a:lnTo>
                  <a:pt x="70269" y="4563020"/>
                </a:lnTo>
                <a:lnTo>
                  <a:pt x="19825" y="4232499"/>
                </a:lnTo>
                <a:cubicBezTo>
                  <a:pt x="6716" y="4103413"/>
                  <a:pt x="0" y="3972437"/>
                  <a:pt x="0" y="3839892"/>
                </a:cubicBezTo>
                <a:cubicBezTo>
                  <a:pt x="0" y="1719178"/>
                  <a:pt x="1719178" y="0"/>
                  <a:pt x="3839892" y="0"/>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0" name="Google Shape;70;p16"/>
          <p:cNvSpPr/>
          <p:nvPr/>
        </p:nvSpPr>
        <p:spPr>
          <a:xfrm>
            <a:off x="6120985" y="1529317"/>
            <a:ext cx="3799368" cy="3799366"/>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71" name="Google Shape;71;p16"/>
          <p:cNvSpPr>
            <a:spLocks noGrp="1"/>
          </p:cNvSpPr>
          <p:nvPr>
            <p:ph type="pic" idx="2"/>
          </p:nvPr>
        </p:nvSpPr>
        <p:spPr>
          <a:xfrm>
            <a:off x="6831626" y="2251548"/>
            <a:ext cx="2354904" cy="2354904"/>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72" name="Google Shape;72;p16"/>
          <p:cNvSpPr>
            <a:spLocks noGrp="1"/>
          </p:cNvSpPr>
          <p:nvPr>
            <p:ph type="pic" idx="3"/>
          </p:nvPr>
        </p:nvSpPr>
        <p:spPr>
          <a:xfrm>
            <a:off x="9167481" y="1784679"/>
            <a:ext cx="1349696" cy="1349696"/>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73" name="Google Shape;73;p16"/>
          <p:cNvSpPr>
            <a:spLocks noGrp="1"/>
          </p:cNvSpPr>
          <p:nvPr>
            <p:ph type="pic" idx="4"/>
          </p:nvPr>
        </p:nvSpPr>
        <p:spPr>
          <a:xfrm>
            <a:off x="9167481" y="3849521"/>
            <a:ext cx="1349696" cy="1349696"/>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74" name="Google Shape;74;p16"/>
          <p:cNvSpPr>
            <a:spLocks noGrp="1"/>
          </p:cNvSpPr>
          <p:nvPr>
            <p:ph type="pic" idx="5"/>
          </p:nvPr>
        </p:nvSpPr>
        <p:spPr>
          <a:xfrm>
            <a:off x="5543210" y="1784679"/>
            <a:ext cx="1349696" cy="1349696"/>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75" name="Google Shape;75;p16"/>
          <p:cNvSpPr>
            <a:spLocks noGrp="1"/>
          </p:cNvSpPr>
          <p:nvPr>
            <p:ph type="pic" idx="6"/>
          </p:nvPr>
        </p:nvSpPr>
        <p:spPr>
          <a:xfrm>
            <a:off x="5543210" y="3849521"/>
            <a:ext cx="1349696" cy="1349696"/>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76" name="Google Shape;76;p16"/>
          <p:cNvSpPr>
            <a:spLocks noGrp="1"/>
          </p:cNvSpPr>
          <p:nvPr>
            <p:ph type="pic" idx="7"/>
          </p:nvPr>
        </p:nvSpPr>
        <p:spPr>
          <a:xfrm>
            <a:off x="7345821" y="751358"/>
            <a:ext cx="1349696" cy="1349696"/>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77" name="Google Shape;77;p16"/>
          <p:cNvSpPr>
            <a:spLocks noGrp="1"/>
          </p:cNvSpPr>
          <p:nvPr>
            <p:ph type="pic" idx="8"/>
          </p:nvPr>
        </p:nvSpPr>
        <p:spPr>
          <a:xfrm>
            <a:off x="7345821" y="4756946"/>
            <a:ext cx="1349696" cy="1349696"/>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78" name="Google Shape;78;p16"/>
          <p:cNvSpPr txBox="1">
            <a:spLocks noGrp="1"/>
          </p:cNvSpPr>
          <p:nvPr>
            <p:ph type="title"/>
          </p:nvPr>
        </p:nvSpPr>
        <p:spPr>
          <a:xfrm>
            <a:off x="1714500" y="1929245"/>
            <a:ext cx="4381500"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2_Custom Layout">
  <p:cSld name="42_Custom Layout">
    <p:spTree>
      <p:nvGrpSpPr>
        <p:cNvPr id="1" name="Shape 79"/>
        <p:cNvGrpSpPr/>
        <p:nvPr/>
      </p:nvGrpSpPr>
      <p:grpSpPr>
        <a:xfrm>
          <a:off x="0" y="0"/>
          <a:ext cx="0" cy="0"/>
          <a:chOff x="0" y="0"/>
          <a:chExt cx="0" cy="0"/>
        </a:xfrm>
      </p:grpSpPr>
      <p:pic>
        <p:nvPicPr>
          <p:cNvPr id="80" name="Google Shape;80;p17"/>
          <p:cNvPicPr preferRelativeResize="0"/>
          <p:nvPr/>
        </p:nvPicPr>
        <p:blipFill rotWithShape="1">
          <a:blip r:embed="rId2">
            <a:alphaModFix/>
          </a:blip>
          <a:srcRect/>
          <a:stretch/>
        </p:blipFill>
        <p:spPr>
          <a:xfrm flipH="1">
            <a:off x="2514600" y="-412387"/>
            <a:ext cx="5359399" cy="9161367"/>
          </a:xfrm>
          <a:prstGeom prst="rect">
            <a:avLst/>
          </a:prstGeom>
          <a:noFill/>
          <a:ln>
            <a:noFill/>
          </a:ln>
        </p:spPr>
      </p:pic>
      <p:pic>
        <p:nvPicPr>
          <p:cNvPr id="81" name="Google Shape;81;p17"/>
          <p:cNvPicPr preferRelativeResize="0"/>
          <p:nvPr/>
        </p:nvPicPr>
        <p:blipFill rotWithShape="1">
          <a:blip r:embed="rId3">
            <a:alphaModFix/>
          </a:blip>
          <a:srcRect/>
          <a:stretch/>
        </p:blipFill>
        <p:spPr>
          <a:xfrm>
            <a:off x="4234302" y="1633719"/>
            <a:ext cx="2064897" cy="4209756"/>
          </a:xfrm>
          <a:prstGeom prst="rect">
            <a:avLst/>
          </a:prstGeom>
          <a:noFill/>
          <a:ln>
            <a:noFill/>
          </a:ln>
        </p:spPr>
      </p:pic>
      <p:sp>
        <p:nvSpPr>
          <p:cNvPr id="82" name="Google Shape;82;p17"/>
          <p:cNvSpPr>
            <a:spLocks noGrp="1"/>
          </p:cNvSpPr>
          <p:nvPr>
            <p:ph type="pic" idx="2"/>
          </p:nvPr>
        </p:nvSpPr>
        <p:spPr>
          <a:xfrm>
            <a:off x="4368800" y="2171700"/>
            <a:ext cx="1790700" cy="3162300"/>
          </a:xfrm>
          <a:prstGeom prst="rect">
            <a:avLst/>
          </a:prstGeom>
          <a:gradFill>
            <a:gsLst>
              <a:gs pos="0">
                <a:srgbClr val="00143C"/>
              </a:gs>
              <a:gs pos="99000">
                <a:srgbClr val="001235"/>
              </a:gs>
              <a:gs pos="100000">
                <a:srgbClr val="001235"/>
              </a:gs>
            </a:gsLst>
            <a:lin ang="5400000" scaled="0"/>
          </a:gradFill>
          <a:ln>
            <a:noFill/>
          </a:ln>
        </p:spPr>
      </p:sp>
      <p:sp>
        <p:nvSpPr>
          <p:cNvPr id="83" name="Google Shape;83;p17"/>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3600"/>
              <a:buFont typeface="Montserra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3_Custom Layout">
  <p:cSld name="43_Custom Layout">
    <p:spTree>
      <p:nvGrpSpPr>
        <p:cNvPr id="1"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a:stretch/>
        </p:blipFill>
        <p:spPr>
          <a:xfrm>
            <a:off x="3947053" y="-7716539"/>
            <a:ext cx="2935516" cy="22532368"/>
          </a:xfrm>
          <a:prstGeom prst="rect">
            <a:avLst/>
          </a:prstGeom>
          <a:noFill/>
          <a:ln>
            <a:noFill/>
          </a:ln>
        </p:spPr>
      </p:pic>
      <p:sp>
        <p:nvSpPr>
          <p:cNvPr id="86" name="Google Shape;86;p18"/>
          <p:cNvSpPr>
            <a:spLocks noGrp="1"/>
          </p:cNvSpPr>
          <p:nvPr>
            <p:ph type="pic" idx="2"/>
          </p:nvPr>
        </p:nvSpPr>
        <p:spPr>
          <a:xfrm>
            <a:off x="4494061" y="2389412"/>
            <a:ext cx="1829708" cy="2286000"/>
          </a:xfrm>
          <a:prstGeom prst="rect">
            <a:avLst/>
          </a:prstGeom>
          <a:gradFill>
            <a:gsLst>
              <a:gs pos="0">
                <a:srgbClr val="00143C"/>
              </a:gs>
              <a:gs pos="99000">
                <a:srgbClr val="001235"/>
              </a:gs>
              <a:gs pos="100000">
                <a:srgbClr val="001235"/>
              </a:gs>
            </a:gsLst>
            <a:lin ang="5400000" scaled="0"/>
          </a:gradFill>
          <a:ln>
            <a:noFill/>
          </a:ln>
        </p:spPr>
      </p:sp>
      <p:sp>
        <p:nvSpPr>
          <p:cNvPr id="87" name="Google Shape;87;p18"/>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3600"/>
              <a:buFont typeface="Montserra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4_Custom Layout">
  <p:cSld name="44_Custom Layout">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a:stretch/>
        </p:blipFill>
        <p:spPr>
          <a:xfrm>
            <a:off x="5694264" y="1551026"/>
            <a:ext cx="5189635" cy="4363312"/>
          </a:xfrm>
          <a:prstGeom prst="rect">
            <a:avLst/>
          </a:prstGeom>
          <a:noFill/>
          <a:ln>
            <a:noFill/>
          </a:ln>
        </p:spPr>
      </p:pic>
      <p:sp>
        <p:nvSpPr>
          <p:cNvPr id="90" name="Google Shape;90;p19"/>
          <p:cNvSpPr>
            <a:spLocks noGrp="1"/>
          </p:cNvSpPr>
          <p:nvPr>
            <p:ph type="pic" idx="2"/>
          </p:nvPr>
        </p:nvSpPr>
        <p:spPr>
          <a:xfrm>
            <a:off x="5884154" y="1805212"/>
            <a:ext cx="4809245" cy="2703288"/>
          </a:xfrm>
          <a:prstGeom prst="rect">
            <a:avLst/>
          </a:prstGeom>
          <a:gradFill>
            <a:gsLst>
              <a:gs pos="0">
                <a:srgbClr val="00143C"/>
              </a:gs>
              <a:gs pos="99000">
                <a:srgbClr val="001235"/>
              </a:gs>
              <a:gs pos="100000">
                <a:srgbClr val="001235"/>
              </a:gs>
            </a:gsLst>
            <a:lin ang="5400000" scaled="0"/>
          </a:gradFill>
          <a:ln>
            <a:noFill/>
          </a:ln>
        </p:spPr>
      </p:sp>
      <p:sp>
        <p:nvSpPr>
          <p:cNvPr id="91" name="Google Shape;91;p19"/>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3600"/>
              <a:buFont typeface="Montserra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5_Custom Layout">
  <p:cSld name="45_Custom Layout">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a:stretch/>
        </p:blipFill>
        <p:spPr>
          <a:xfrm>
            <a:off x="4145194" y="1277827"/>
            <a:ext cx="7881706" cy="4627673"/>
          </a:xfrm>
          <a:prstGeom prst="rect">
            <a:avLst/>
          </a:prstGeom>
          <a:noFill/>
          <a:ln>
            <a:noFill/>
          </a:ln>
        </p:spPr>
      </p:pic>
      <p:sp>
        <p:nvSpPr>
          <p:cNvPr id="94" name="Google Shape;94;p20"/>
          <p:cNvSpPr>
            <a:spLocks noGrp="1"/>
          </p:cNvSpPr>
          <p:nvPr>
            <p:ph type="pic" idx="2"/>
          </p:nvPr>
        </p:nvSpPr>
        <p:spPr>
          <a:xfrm>
            <a:off x="5109454" y="1602012"/>
            <a:ext cx="5952246" cy="3731988"/>
          </a:xfrm>
          <a:prstGeom prst="rect">
            <a:avLst/>
          </a:prstGeom>
          <a:gradFill>
            <a:gsLst>
              <a:gs pos="0">
                <a:srgbClr val="00143C"/>
              </a:gs>
              <a:gs pos="99000">
                <a:srgbClr val="001235"/>
              </a:gs>
              <a:gs pos="100000">
                <a:srgbClr val="001235"/>
              </a:gs>
            </a:gsLst>
            <a:lin ang="5400000" scaled="0"/>
          </a:gradFill>
          <a:ln>
            <a:noFill/>
          </a:ln>
        </p:spPr>
      </p:sp>
      <p:sp>
        <p:nvSpPr>
          <p:cNvPr id="95" name="Google Shape;95;p20"/>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3600"/>
              <a:buFont typeface="Montserra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2_Custom Layout">
  <p:cSld name="12_Custom Layout">
    <p:spTree>
      <p:nvGrpSpPr>
        <p:cNvPr id="1" name="Shape 14"/>
        <p:cNvGrpSpPr/>
        <p:nvPr/>
      </p:nvGrpSpPr>
      <p:grpSpPr>
        <a:xfrm>
          <a:off x="0" y="0"/>
          <a:ext cx="0" cy="0"/>
          <a:chOff x="0" y="0"/>
          <a:chExt cx="0" cy="0"/>
        </a:xfrm>
      </p:grpSpPr>
      <p:sp>
        <p:nvSpPr>
          <p:cNvPr id="15" name="Google Shape;15;p3"/>
          <p:cNvSpPr>
            <a:spLocks noGrp="1"/>
          </p:cNvSpPr>
          <p:nvPr>
            <p:ph type="pic" idx="2"/>
          </p:nvPr>
        </p:nvSpPr>
        <p:spPr>
          <a:xfrm>
            <a:off x="0" y="0"/>
            <a:ext cx="6096000" cy="6858000"/>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16" name="Google Shape;16;p3"/>
          <p:cNvSpPr txBox="1">
            <a:spLocks noGrp="1"/>
          </p:cNvSpPr>
          <p:nvPr>
            <p:ph type="title"/>
          </p:nvPr>
        </p:nvSpPr>
        <p:spPr>
          <a:xfrm>
            <a:off x="1714500" y="2389412"/>
            <a:ext cx="4187371" cy="1783443"/>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4000"/>
              <a:buFont typeface="Montserrat"/>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6_Custom Layout">
  <p:cSld name="46_Custom Layout">
    <p:spTree>
      <p:nvGrpSpPr>
        <p:cNvPr id="1" name="Shape 96"/>
        <p:cNvGrpSpPr/>
        <p:nvPr/>
      </p:nvGrpSpPr>
      <p:grpSpPr>
        <a:xfrm>
          <a:off x="0" y="0"/>
          <a:ext cx="0" cy="0"/>
          <a:chOff x="0" y="0"/>
          <a:chExt cx="0" cy="0"/>
        </a:xfrm>
      </p:grpSpPr>
      <p:pic>
        <p:nvPicPr>
          <p:cNvPr id="97" name="Google Shape;97;p21"/>
          <p:cNvPicPr preferRelativeResize="0"/>
          <p:nvPr/>
        </p:nvPicPr>
        <p:blipFill rotWithShape="1">
          <a:blip r:embed="rId2">
            <a:alphaModFix/>
          </a:blip>
          <a:srcRect/>
          <a:stretch/>
        </p:blipFill>
        <p:spPr>
          <a:xfrm>
            <a:off x="5109454" y="913305"/>
            <a:ext cx="5343632" cy="7508718"/>
          </a:xfrm>
          <a:prstGeom prst="rect">
            <a:avLst/>
          </a:prstGeom>
          <a:noFill/>
          <a:ln>
            <a:noFill/>
          </a:ln>
        </p:spPr>
      </p:pic>
      <p:sp>
        <p:nvSpPr>
          <p:cNvPr id="98" name="Google Shape;98;p21"/>
          <p:cNvSpPr>
            <a:spLocks noGrp="1"/>
          </p:cNvSpPr>
          <p:nvPr>
            <p:ph type="pic" idx="2"/>
          </p:nvPr>
        </p:nvSpPr>
        <p:spPr>
          <a:xfrm>
            <a:off x="5553954" y="1690912"/>
            <a:ext cx="4453646" cy="5941788"/>
          </a:xfrm>
          <a:prstGeom prst="rect">
            <a:avLst/>
          </a:prstGeom>
          <a:gradFill>
            <a:gsLst>
              <a:gs pos="0">
                <a:srgbClr val="00143C"/>
              </a:gs>
              <a:gs pos="99000">
                <a:srgbClr val="001235"/>
              </a:gs>
              <a:gs pos="100000">
                <a:srgbClr val="001235"/>
              </a:gs>
            </a:gsLst>
            <a:lin ang="5400000" scaled="0"/>
          </a:gradFill>
          <a:ln>
            <a:noFill/>
          </a:ln>
        </p:spPr>
      </p:sp>
      <p:sp>
        <p:nvSpPr>
          <p:cNvPr id="99" name="Google Shape;99;p21"/>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3600"/>
              <a:buFont typeface="Montserra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7_Custom Layout">
  <p:cSld name="47_Custom Layout">
    <p:spTree>
      <p:nvGrpSpPr>
        <p:cNvPr id="1" name="Shape 100"/>
        <p:cNvGrpSpPr/>
        <p:nvPr/>
      </p:nvGrpSpPr>
      <p:grpSpPr>
        <a:xfrm>
          <a:off x="0" y="0"/>
          <a:ext cx="0" cy="0"/>
          <a:chOff x="0" y="0"/>
          <a:chExt cx="0" cy="0"/>
        </a:xfrm>
      </p:grpSpPr>
      <p:pic>
        <p:nvPicPr>
          <p:cNvPr id="101" name="Google Shape;101;p22"/>
          <p:cNvPicPr preferRelativeResize="0"/>
          <p:nvPr/>
        </p:nvPicPr>
        <p:blipFill rotWithShape="1">
          <a:blip r:embed="rId2">
            <a:alphaModFix/>
          </a:blip>
          <a:srcRect/>
          <a:stretch/>
        </p:blipFill>
        <p:spPr>
          <a:xfrm>
            <a:off x="4942839" y="1271626"/>
            <a:ext cx="2408238" cy="4909739"/>
          </a:xfrm>
          <a:prstGeom prst="rect">
            <a:avLst/>
          </a:prstGeom>
          <a:noFill/>
          <a:ln>
            <a:noFill/>
          </a:ln>
        </p:spPr>
      </p:pic>
      <p:pic>
        <p:nvPicPr>
          <p:cNvPr id="102" name="Google Shape;102;p22"/>
          <p:cNvPicPr preferRelativeResize="0"/>
          <p:nvPr/>
        </p:nvPicPr>
        <p:blipFill rotWithShape="1">
          <a:blip r:embed="rId2">
            <a:alphaModFix/>
          </a:blip>
          <a:srcRect/>
          <a:stretch/>
        </p:blipFill>
        <p:spPr>
          <a:xfrm>
            <a:off x="7546761" y="1271626"/>
            <a:ext cx="2408238" cy="4909739"/>
          </a:xfrm>
          <a:prstGeom prst="rect">
            <a:avLst/>
          </a:prstGeom>
          <a:noFill/>
          <a:ln>
            <a:noFill/>
          </a:ln>
        </p:spPr>
      </p:pic>
      <p:pic>
        <p:nvPicPr>
          <p:cNvPr id="103" name="Google Shape;103;p22"/>
          <p:cNvPicPr preferRelativeResize="0"/>
          <p:nvPr/>
        </p:nvPicPr>
        <p:blipFill rotWithShape="1">
          <a:blip r:embed="rId2">
            <a:alphaModFix/>
          </a:blip>
          <a:srcRect/>
          <a:stretch/>
        </p:blipFill>
        <p:spPr>
          <a:xfrm>
            <a:off x="10150683" y="1271626"/>
            <a:ext cx="2408238" cy="4909739"/>
          </a:xfrm>
          <a:prstGeom prst="rect">
            <a:avLst/>
          </a:prstGeom>
          <a:noFill/>
          <a:ln>
            <a:noFill/>
          </a:ln>
        </p:spPr>
      </p:pic>
      <p:sp>
        <p:nvSpPr>
          <p:cNvPr id="104" name="Google Shape;104;p22"/>
          <p:cNvSpPr>
            <a:spLocks noGrp="1"/>
          </p:cNvSpPr>
          <p:nvPr>
            <p:ph type="pic" idx="2"/>
          </p:nvPr>
        </p:nvSpPr>
        <p:spPr>
          <a:xfrm>
            <a:off x="5098854" y="1881412"/>
            <a:ext cx="2114746" cy="3719288"/>
          </a:xfrm>
          <a:prstGeom prst="rect">
            <a:avLst/>
          </a:prstGeom>
          <a:gradFill>
            <a:gsLst>
              <a:gs pos="0">
                <a:srgbClr val="00143C"/>
              </a:gs>
              <a:gs pos="99000">
                <a:srgbClr val="001235"/>
              </a:gs>
              <a:gs pos="100000">
                <a:srgbClr val="001235"/>
              </a:gs>
            </a:gsLst>
            <a:lin ang="5400000" scaled="0"/>
          </a:gradFill>
          <a:ln>
            <a:noFill/>
          </a:ln>
        </p:spPr>
      </p:sp>
      <p:sp>
        <p:nvSpPr>
          <p:cNvPr id="105" name="Google Shape;105;p22"/>
          <p:cNvSpPr>
            <a:spLocks noGrp="1"/>
          </p:cNvSpPr>
          <p:nvPr>
            <p:ph type="pic" idx="3"/>
          </p:nvPr>
        </p:nvSpPr>
        <p:spPr>
          <a:xfrm>
            <a:off x="7690919" y="1881412"/>
            <a:ext cx="2114746" cy="3719288"/>
          </a:xfrm>
          <a:prstGeom prst="rect">
            <a:avLst/>
          </a:prstGeom>
          <a:gradFill>
            <a:gsLst>
              <a:gs pos="0">
                <a:srgbClr val="00143C"/>
              </a:gs>
              <a:gs pos="99000">
                <a:srgbClr val="001235"/>
              </a:gs>
              <a:gs pos="100000">
                <a:srgbClr val="001235"/>
              </a:gs>
            </a:gsLst>
            <a:lin ang="5400000" scaled="0"/>
          </a:gradFill>
          <a:ln>
            <a:noFill/>
          </a:ln>
        </p:spPr>
      </p:sp>
      <p:sp>
        <p:nvSpPr>
          <p:cNvPr id="106" name="Google Shape;106;p22"/>
          <p:cNvSpPr>
            <a:spLocks noGrp="1"/>
          </p:cNvSpPr>
          <p:nvPr>
            <p:ph type="pic" idx="4"/>
          </p:nvPr>
        </p:nvSpPr>
        <p:spPr>
          <a:xfrm>
            <a:off x="10290984" y="1881412"/>
            <a:ext cx="2114746" cy="3719288"/>
          </a:xfrm>
          <a:prstGeom prst="rect">
            <a:avLst/>
          </a:prstGeom>
          <a:gradFill>
            <a:gsLst>
              <a:gs pos="0">
                <a:srgbClr val="00143C"/>
              </a:gs>
              <a:gs pos="99000">
                <a:srgbClr val="001235"/>
              </a:gs>
              <a:gs pos="100000">
                <a:srgbClr val="001235"/>
              </a:gs>
            </a:gsLst>
            <a:lin ang="5400000" scaled="0"/>
          </a:gradFill>
          <a:ln>
            <a:noFill/>
          </a:ln>
        </p:spPr>
      </p:sp>
      <p:sp>
        <p:nvSpPr>
          <p:cNvPr id="107" name="Google Shape;107;p22"/>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3600"/>
              <a:buFont typeface="Montserra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8_Custom Layout">
  <p:cSld name="48_Custom Layout">
    <p:spTree>
      <p:nvGrpSpPr>
        <p:cNvPr id="1" name="Shape 108"/>
        <p:cNvGrpSpPr/>
        <p:nvPr/>
      </p:nvGrpSpPr>
      <p:grpSpPr>
        <a:xfrm>
          <a:off x="0" y="0"/>
          <a:ext cx="0" cy="0"/>
          <a:chOff x="0" y="0"/>
          <a:chExt cx="0" cy="0"/>
        </a:xfrm>
      </p:grpSpPr>
      <p:sp>
        <p:nvSpPr>
          <p:cNvPr id="109" name="Google Shape;109;p23"/>
          <p:cNvSpPr/>
          <p:nvPr/>
        </p:nvSpPr>
        <p:spPr>
          <a:xfrm>
            <a:off x="-23434" y="0"/>
            <a:ext cx="4023933" cy="6858000"/>
          </a:xfrm>
          <a:prstGeom prst="rect">
            <a:avLst/>
          </a:prstGeom>
          <a:gradFill>
            <a:gsLst>
              <a:gs pos="0">
                <a:schemeClr val="accent2"/>
              </a:gs>
              <a:gs pos="98000">
                <a:schemeClr val="accent3"/>
              </a:gs>
              <a:gs pos="100000">
                <a:schemeClr val="accent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110" name="Google Shape;110;p23"/>
          <p:cNvPicPr preferRelativeResize="0"/>
          <p:nvPr/>
        </p:nvPicPr>
        <p:blipFill rotWithShape="1">
          <a:blip r:embed="rId2">
            <a:alphaModFix/>
          </a:blip>
          <a:srcRect/>
          <a:stretch/>
        </p:blipFill>
        <p:spPr>
          <a:xfrm>
            <a:off x="-555839" y="1271626"/>
            <a:ext cx="2408238" cy="4909739"/>
          </a:xfrm>
          <a:prstGeom prst="rect">
            <a:avLst/>
          </a:prstGeom>
          <a:noFill/>
          <a:ln>
            <a:noFill/>
          </a:ln>
        </p:spPr>
      </p:pic>
      <p:pic>
        <p:nvPicPr>
          <p:cNvPr id="111" name="Google Shape;111;p23"/>
          <p:cNvPicPr preferRelativeResize="0"/>
          <p:nvPr/>
        </p:nvPicPr>
        <p:blipFill rotWithShape="1">
          <a:blip r:embed="rId2">
            <a:alphaModFix/>
          </a:blip>
          <a:srcRect/>
          <a:stretch/>
        </p:blipFill>
        <p:spPr>
          <a:xfrm>
            <a:off x="2048083" y="1271626"/>
            <a:ext cx="2408238" cy="4909739"/>
          </a:xfrm>
          <a:prstGeom prst="rect">
            <a:avLst/>
          </a:prstGeom>
          <a:noFill/>
          <a:ln>
            <a:noFill/>
          </a:ln>
        </p:spPr>
      </p:pic>
      <p:sp>
        <p:nvSpPr>
          <p:cNvPr id="112" name="Google Shape;112;p23"/>
          <p:cNvSpPr>
            <a:spLocks noGrp="1"/>
          </p:cNvSpPr>
          <p:nvPr>
            <p:ph type="pic" idx="2"/>
          </p:nvPr>
        </p:nvSpPr>
        <p:spPr>
          <a:xfrm>
            <a:off x="-411681" y="1881412"/>
            <a:ext cx="2114746" cy="3719288"/>
          </a:xfrm>
          <a:prstGeom prst="rect">
            <a:avLst/>
          </a:prstGeom>
          <a:gradFill>
            <a:gsLst>
              <a:gs pos="0">
                <a:srgbClr val="00143C"/>
              </a:gs>
              <a:gs pos="99000">
                <a:srgbClr val="001235"/>
              </a:gs>
              <a:gs pos="100000">
                <a:srgbClr val="001235"/>
              </a:gs>
            </a:gsLst>
            <a:lin ang="5400000" scaled="0"/>
          </a:gradFill>
          <a:ln>
            <a:noFill/>
          </a:ln>
        </p:spPr>
      </p:sp>
      <p:sp>
        <p:nvSpPr>
          <p:cNvPr id="113" name="Google Shape;113;p23"/>
          <p:cNvSpPr>
            <a:spLocks noGrp="1"/>
          </p:cNvSpPr>
          <p:nvPr>
            <p:ph type="pic" idx="3"/>
          </p:nvPr>
        </p:nvSpPr>
        <p:spPr>
          <a:xfrm>
            <a:off x="2188384" y="1881412"/>
            <a:ext cx="2114746" cy="3719288"/>
          </a:xfrm>
          <a:prstGeom prst="rect">
            <a:avLst/>
          </a:prstGeom>
          <a:gradFill>
            <a:gsLst>
              <a:gs pos="0">
                <a:srgbClr val="00143C"/>
              </a:gs>
              <a:gs pos="99000">
                <a:srgbClr val="001235"/>
              </a:gs>
              <a:gs pos="100000">
                <a:srgbClr val="001235"/>
              </a:gs>
            </a:gsLst>
            <a:lin ang="5400000" scaled="0"/>
          </a:gradFill>
          <a:ln>
            <a:noFill/>
          </a:ln>
        </p:spPr>
      </p:sp>
      <p:sp>
        <p:nvSpPr>
          <p:cNvPr id="114" name="Google Shape;114;p23"/>
          <p:cNvSpPr txBox="1">
            <a:spLocks noGrp="1"/>
          </p:cNvSpPr>
          <p:nvPr>
            <p:ph type="title"/>
          </p:nvPr>
        </p:nvSpPr>
        <p:spPr>
          <a:xfrm>
            <a:off x="5101771" y="1171169"/>
            <a:ext cx="5401129" cy="102870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3200"/>
              <a:buFont typeface="Montserra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9_Custom Layout">
  <p:cSld name="49_Custom Layout">
    <p:spTree>
      <p:nvGrpSpPr>
        <p:cNvPr id="1" name="Shape 115"/>
        <p:cNvGrpSpPr/>
        <p:nvPr/>
      </p:nvGrpSpPr>
      <p:grpSpPr>
        <a:xfrm>
          <a:off x="0" y="0"/>
          <a:ext cx="0" cy="0"/>
          <a:chOff x="0" y="0"/>
          <a:chExt cx="0" cy="0"/>
        </a:xfrm>
      </p:grpSpPr>
      <p:sp>
        <p:nvSpPr>
          <p:cNvPr id="116" name="Google Shape;116;p24"/>
          <p:cNvSpPr>
            <a:spLocks noGrp="1"/>
          </p:cNvSpPr>
          <p:nvPr>
            <p:ph type="pic" idx="2"/>
          </p:nvPr>
        </p:nvSpPr>
        <p:spPr>
          <a:xfrm>
            <a:off x="5544619" y="3316697"/>
            <a:ext cx="2114746" cy="3719288"/>
          </a:xfrm>
          <a:prstGeom prst="rect">
            <a:avLst/>
          </a:prstGeom>
          <a:gradFill>
            <a:gsLst>
              <a:gs pos="0">
                <a:srgbClr val="00143C"/>
              </a:gs>
              <a:gs pos="99000">
                <a:srgbClr val="001235"/>
              </a:gs>
              <a:gs pos="100000">
                <a:srgbClr val="001235"/>
              </a:gs>
            </a:gsLst>
            <a:lin ang="5400000" scaled="0"/>
          </a:gradFill>
          <a:ln>
            <a:noFill/>
          </a:ln>
          <a:effectLst>
            <a:outerShdw blurRad="38100" dist="152400" dir="8100000" algn="tr" rotWithShape="0">
              <a:srgbClr val="000000">
                <a:alpha val="9803"/>
              </a:srgbClr>
            </a:outerShdw>
          </a:effectLst>
        </p:spPr>
      </p:sp>
      <p:sp>
        <p:nvSpPr>
          <p:cNvPr id="117" name="Google Shape;117;p24"/>
          <p:cNvSpPr>
            <a:spLocks noGrp="1"/>
          </p:cNvSpPr>
          <p:nvPr>
            <p:ph type="pic" idx="3"/>
          </p:nvPr>
        </p:nvSpPr>
        <p:spPr>
          <a:xfrm>
            <a:off x="7195619" y="2313211"/>
            <a:ext cx="2114746" cy="3719288"/>
          </a:xfrm>
          <a:prstGeom prst="rect">
            <a:avLst/>
          </a:prstGeom>
          <a:gradFill>
            <a:gsLst>
              <a:gs pos="0">
                <a:srgbClr val="00143C"/>
              </a:gs>
              <a:gs pos="99000">
                <a:srgbClr val="001235"/>
              </a:gs>
              <a:gs pos="100000">
                <a:srgbClr val="001235"/>
              </a:gs>
            </a:gsLst>
            <a:lin ang="5400000" scaled="0"/>
          </a:gradFill>
          <a:ln>
            <a:noFill/>
          </a:ln>
          <a:effectLst>
            <a:outerShdw blurRad="38100" dist="152400" dir="8100000" algn="tr" rotWithShape="0">
              <a:srgbClr val="000000">
                <a:alpha val="9803"/>
              </a:srgbClr>
            </a:outerShdw>
          </a:effectLst>
        </p:spPr>
      </p:sp>
      <p:sp>
        <p:nvSpPr>
          <p:cNvPr id="118" name="Google Shape;118;p24"/>
          <p:cNvSpPr>
            <a:spLocks noGrp="1"/>
          </p:cNvSpPr>
          <p:nvPr>
            <p:ph type="pic" idx="4"/>
          </p:nvPr>
        </p:nvSpPr>
        <p:spPr>
          <a:xfrm>
            <a:off x="8833919" y="1360525"/>
            <a:ext cx="2114746" cy="3719288"/>
          </a:xfrm>
          <a:prstGeom prst="rect">
            <a:avLst/>
          </a:prstGeom>
          <a:gradFill>
            <a:gsLst>
              <a:gs pos="0">
                <a:srgbClr val="00143C"/>
              </a:gs>
              <a:gs pos="99000">
                <a:srgbClr val="001235"/>
              </a:gs>
              <a:gs pos="100000">
                <a:srgbClr val="001235"/>
              </a:gs>
            </a:gsLst>
            <a:lin ang="5400000" scaled="0"/>
          </a:gradFill>
          <a:ln>
            <a:noFill/>
          </a:ln>
          <a:effectLst>
            <a:outerShdw blurRad="38100" dist="152400" dir="8100000" algn="tr" rotWithShape="0">
              <a:srgbClr val="000000">
                <a:alpha val="9803"/>
              </a:srgbClr>
            </a:outerShdw>
          </a:effectLst>
        </p:spPr>
      </p:sp>
      <p:sp>
        <p:nvSpPr>
          <p:cNvPr id="119" name="Google Shape;119;p24"/>
          <p:cNvSpPr>
            <a:spLocks noGrp="1"/>
          </p:cNvSpPr>
          <p:nvPr>
            <p:ph type="pic" idx="5"/>
          </p:nvPr>
        </p:nvSpPr>
        <p:spPr>
          <a:xfrm>
            <a:off x="10473840" y="405115"/>
            <a:ext cx="2114746" cy="3719288"/>
          </a:xfrm>
          <a:prstGeom prst="rect">
            <a:avLst/>
          </a:prstGeom>
          <a:gradFill>
            <a:gsLst>
              <a:gs pos="0">
                <a:srgbClr val="00143C"/>
              </a:gs>
              <a:gs pos="99000">
                <a:srgbClr val="001235"/>
              </a:gs>
              <a:gs pos="100000">
                <a:srgbClr val="001235"/>
              </a:gs>
            </a:gsLst>
            <a:lin ang="5400000" scaled="0"/>
          </a:gradFill>
          <a:ln>
            <a:noFill/>
          </a:ln>
          <a:effectLst>
            <a:outerShdw blurRad="38100" dist="152400" dir="8100000" algn="tr" rotWithShape="0">
              <a:srgbClr val="000000">
                <a:alpha val="9803"/>
              </a:srgbClr>
            </a:outerShdw>
          </a:effectLst>
        </p:spPr>
      </p:sp>
      <p:sp>
        <p:nvSpPr>
          <p:cNvPr id="120" name="Google Shape;120;p24"/>
          <p:cNvSpPr>
            <a:spLocks noGrp="1"/>
          </p:cNvSpPr>
          <p:nvPr>
            <p:ph type="pic" idx="6"/>
          </p:nvPr>
        </p:nvSpPr>
        <p:spPr>
          <a:xfrm>
            <a:off x="9959945" y="3910315"/>
            <a:ext cx="2114746" cy="3719288"/>
          </a:xfrm>
          <a:prstGeom prst="rect">
            <a:avLst/>
          </a:prstGeom>
          <a:gradFill>
            <a:gsLst>
              <a:gs pos="0">
                <a:srgbClr val="00143C"/>
              </a:gs>
              <a:gs pos="99000">
                <a:srgbClr val="001235"/>
              </a:gs>
              <a:gs pos="100000">
                <a:srgbClr val="001235"/>
              </a:gs>
            </a:gsLst>
            <a:lin ang="5400000" scaled="0"/>
          </a:gradFill>
          <a:ln>
            <a:noFill/>
          </a:ln>
          <a:effectLst>
            <a:outerShdw blurRad="38100" dist="152400" dir="8100000" algn="tr" rotWithShape="0">
              <a:srgbClr val="000000">
                <a:alpha val="9803"/>
              </a:srgbClr>
            </a:outerShdw>
          </a:effectLst>
        </p:spPr>
      </p:sp>
      <p:sp>
        <p:nvSpPr>
          <p:cNvPr id="121" name="Google Shape;121;p24"/>
          <p:cNvSpPr>
            <a:spLocks noGrp="1"/>
          </p:cNvSpPr>
          <p:nvPr>
            <p:ph type="pic" idx="7"/>
          </p:nvPr>
        </p:nvSpPr>
        <p:spPr>
          <a:xfrm>
            <a:off x="6056893" y="-243022"/>
            <a:ext cx="2114746" cy="3719288"/>
          </a:xfrm>
          <a:prstGeom prst="rect">
            <a:avLst/>
          </a:prstGeom>
          <a:gradFill>
            <a:gsLst>
              <a:gs pos="0">
                <a:srgbClr val="00143C"/>
              </a:gs>
              <a:gs pos="99000">
                <a:srgbClr val="001235"/>
              </a:gs>
              <a:gs pos="100000">
                <a:srgbClr val="001235"/>
              </a:gs>
            </a:gsLst>
            <a:lin ang="5400000" scaled="0"/>
          </a:gradFill>
          <a:ln>
            <a:noFill/>
          </a:ln>
          <a:effectLst>
            <a:outerShdw blurRad="38100" dist="152400" dir="8100000" algn="tr" rotWithShape="0">
              <a:srgbClr val="000000">
                <a:alpha val="9803"/>
              </a:srgbClr>
            </a:outerShdw>
          </a:effectLst>
        </p:spPr>
      </p:sp>
      <p:sp>
        <p:nvSpPr>
          <p:cNvPr id="122" name="Google Shape;122;p24"/>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3600"/>
              <a:buFont typeface="Montserrat"/>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0_Custom Layout">
  <p:cSld name="50_Custom Layout">
    <p:spTree>
      <p:nvGrpSpPr>
        <p:cNvPr id="1" name="Shape 123"/>
        <p:cNvGrpSpPr/>
        <p:nvPr/>
      </p:nvGrpSpPr>
      <p:grpSpPr>
        <a:xfrm>
          <a:off x="0" y="0"/>
          <a:ext cx="0" cy="0"/>
          <a:chOff x="0" y="0"/>
          <a:chExt cx="0" cy="0"/>
        </a:xfrm>
      </p:grpSpPr>
      <p:pic>
        <p:nvPicPr>
          <p:cNvPr id="124" name="Google Shape;124;p25"/>
          <p:cNvPicPr preferRelativeResize="0"/>
          <p:nvPr/>
        </p:nvPicPr>
        <p:blipFill rotWithShape="1">
          <a:blip r:embed="rId2">
            <a:alphaModFix/>
          </a:blip>
          <a:srcRect/>
          <a:stretch/>
        </p:blipFill>
        <p:spPr>
          <a:xfrm>
            <a:off x="4602997" y="465318"/>
            <a:ext cx="2915798" cy="5944509"/>
          </a:xfrm>
          <a:prstGeom prst="rect">
            <a:avLst/>
          </a:prstGeom>
          <a:noFill/>
          <a:ln>
            <a:noFill/>
          </a:ln>
        </p:spPr>
      </p:pic>
      <p:sp>
        <p:nvSpPr>
          <p:cNvPr id="125" name="Google Shape;125;p25"/>
          <p:cNvSpPr>
            <a:spLocks noGrp="1"/>
          </p:cNvSpPr>
          <p:nvPr>
            <p:ph type="pic" idx="2"/>
          </p:nvPr>
        </p:nvSpPr>
        <p:spPr>
          <a:xfrm>
            <a:off x="4796591" y="1211482"/>
            <a:ext cx="2528610" cy="4465418"/>
          </a:xfrm>
          <a:prstGeom prst="rect">
            <a:avLst/>
          </a:prstGeom>
          <a:gradFill>
            <a:gsLst>
              <a:gs pos="0">
                <a:srgbClr val="00143C"/>
              </a:gs>
              <a:gs pos="99000">
                <a:srgbClr val="001235"/>
              </a:gs>
              <a:gs pos="100000">
                <a:srgbClr val="001235"/>
              </a:gs>
            </a:gsLst>
            <a:lin ang="5400000" scaled="0"/>
          </a:gradFill>
          <a:ln>
            <a:noFill/>
          </a:ln>
        </p:spPr>
      </p:sp>
      <p:sp>
        <p:nvSpPr>
          <p:cNvPr id="126" name="Google Shape;126;p25"/>
          <p:cNvSpPr>
            <a:spLocks noGrp="1"/>
          </p:cNvSpPr>
          <p:nvPr>
            <p:ph type="pic" idx="3"/>
          </p:nvPr>
        </p:nvSpPr>
        <p:spPr>
          <a:xfrm>
            <a:off x="7641391" y="1211482"/>
            <a:ext cx="2528610" cy="4465418"/>
          </a:xfrm>
          <a:prstGeom prst="rect">
            <a:avLst/>
          </a:prstGeom>
          <a:gradFill>
            <a:gsLst>
              <a:gs pos="0">
                <a:srgbClr val="00143C"/>
              </a:gs>
              <a:gs pos="99000">
                <a:srgbClr val="001235"/>
              </a:gs>
              <a:gs pos="100000">
                <a:srgbClr val="001235"/>
              </a:gs>
            </a:gsLst>
            <a:lin ang="5400000" scaled="0"/>
          </a:gradFill>
          <a:ln>
            <a:noFill/>
          </a:ln>
        </p:spPr>
      </p:sp>
      <p:sp>
        <p:nvSpPr>
          <p:cNvPr id="127" name="Google Shape;127;p25"/>
          <p:cNvSpPr>
            <a:spLocks noGrp="1"/>
          </p:cNvSpPr>
          <p:nvPr>
            <p:ph type="pic" idx="4"/>
          </p:nvPr>
        </p:nvSpPr>
        <p:spPr>
          <a:xfrm>
            <a:off x="1918893" y="1211482"/>
            <a:ext cx="2528610" cy="4465418"/>
          </a:xfrm>
          <a:prstGeom prst="rect">
            <a:avLst/>
          </a:prstGeom>
          <a:gradFill>
            <a:gsLst>
              <a:gs pos="0">
                <a:srgbClr val="00143C"/>
              </a:gs>
              <a:gs pos="99000">
                <a:srgbClr val="001235"/>
              </a:gs>
              <a:gs pos="100000">
                <a:srgbClr val="001235"/>
              </a:gs>
            </a:gsLst>
            <a:lin ang="5400000" scaled="0"/>
          </a:gra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1714500" y="2400300"/>
            <a:ext cx="4381500"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6"/>
          <p:cNvSpPr/>
          <p:nvPr/>
        </p:nvSpPr>
        <p:spPr>
          <a:xfrm>
            <a:off x="2314135" y="-128588"/>
            <a:ext cx="7367521" cy="2360296"/>
          </a:xfrm>
          <a:custGeom>
            <a:avLst/>
            <a:gdLst/>
            <a:ahLst/>
            <a:cxnLst/>
            <a:rect l="l" t="t" r="r" b="b"/>
            <a:pathLst>
              <a:path w="7367521" h="2360296" extrusionOk="0">
                <a:moveTo>
                  <a:pt x="0" y="0"/>
                </a:moveTo>
                <a:lnTo>
                  <a:pt x="7367521" y="0"/>
                </a:lnTo>
                <a:lnTo>
                  <a:pt x="7254187" y="235268"/>
                </a:lnTo>
                <a:cubicBezTo>
                  <a:pt x="6566583" y="1501030"/>
                  <a:pt x="5225518" y="2360296"/>
                  <a:pt x="3683760" y="2360296"/>
                </a:cubicBezTo>
                <a:cubicBezTo>
                  <a:pt x="2142003" y="2360296"/>
                  <a:pt x="800937" y="1501030"/>
                  <a:pt x="113334" y="235268"/>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1" name="Google Shape;131;p26"/>
          <p:cNvSpPr/>
          <p:nvPr/>
        </p:nvSpPr>
        <p:spPr>
          <a:xfrm>
            <a:off x="6911440" y="350322"/>
            <a:ext cx="4049485" cy="4049485"/>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2" name="Google Shape;132;p26"/>
          <p:cNvSpPr/>
          <p:nvPr/>
        </p:nvSpPr>
        <p:spPr>
          <a:xfrm>
            <a:off x="6875173" y="2078893"/>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3" name="Google Shape;133;p26"/>
          <p:cNvSpPr/>
          <p:nvPr/>
        </p:nvSpPr>
        <p:spPr>
          <a:xfrm>
            <a:off x="9339331" y="350322"/>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714500" y="2400300"/>
            <a:ext cx="4381500"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7"/>
          <p:cNvSpPr/>
          <p:nvPr/>
        </p:nvSpPr>
        <p:spPr>
          <a:xfrm>
            <a:off x="-87925" y="1592695"/>
            <a:ext cx="7016536" cy="5405982"/>
          </a:xfrm>
          <a:custGeom>
            <a:avLst/>
            <a:gdLst/>
            <a:ahLst/>
            <a:cxnLst/>
            <a:rect l="l" t="t" r="r" b="b"/>
            <a:pathLst>
              <a:path w="7016536" h="5405982" extrusionOk="0">
                <a:moveTo>
                  <a:pt x="3176644" y="0"/>
                </a:moveTo>
                <a:cubicBezTo>
                  <a:pt x="5297359" y="0"/>
                  <a:pt x="7016536" y="1719178"/>
                  <a:pt x="7016536" y="3839892"/>
                </a:cubicBezTo>
                <a:cubicBezTo>
                  <a:pt x="7016536" y="4370071"/>
                  <a:pt x="6909088" y="4875153"/>
                  <a:pt x="6714779" y="5334552"/>
                </a:cubicBezTo>
                <a:lnTo>
                  <a:pt x="6680369" y="5405982"/>
                </a:lnTo>
                <a:lnTo>
                  <a:pt x="0" y="5405982"/>
                </a:lnTo>
                <a:lnTo>
                  <a:pt x="0" y="1683003"/>
                </a:lnTo>
                <a:lnTo>
                  <a:pt x="213597" y="1397364"/>
                </a:lnTo>
                <a:cubicBezTo>
                  <a:pt x="917890" y="543959"/>
                  <a:pt x="1983743" y="0"/>
                  <a:pt x="3176644" y="0"/>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7" name="Google Shape;137;p27"/>
          <p:cNvSpPr/>
          <p:nvPr/>
        </p:nvSpPr>
        <p:spPr>
          <a:xfrm>
            <a:off x="4903869" y="787202"/>
            <a:ext cx="4049485" cy="4049485"/>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8" name="Google Shape;138;p27"/>
          <p:cNvSpPr/>
          <p:nvPr/>
        </p:nvSpPr>
        <p:spPr>
          <a:xfrm>
            <a:off x="6841544" y="4793408"/>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39" name="Google Shape;139;p27"/>
          <p:cNvSpPr/>
          <p:nvPr/>
        </p:nvSpPr>
        <p:spPr>
          <a:xfrm>
            <a:off x="4974989" y="2078893"/>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1714500" y="2400300"/>
            <a:ext cx="4381500"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8"/>
          <p:cNvSpPr/>
          <p:nvPr/>
        </p:nvSpPr>
        <p:spPr>
          <a:xfrm>
            <a:off x="4974990" y="1503243"/>
            <a:ext cx="7263901" cy="5495434"/>
          </a:xfrm>
          <a:custGeom>
            <a:avLst/>
            <a:gdLst/>
            <a:ahLst/>
            <a:cxnLst/>
            <a:rect l="l" t="t" r="r" b="b"/>
            <a:pathLst>
              <a:path w="7263901" h="5495434" extrusionOk="0">
                <a:moveTo>
                  <a:pt x="3839892" y="0"/>
                </a:moveTo>
                <a:cubicBezTo>
                  <a:pt x="5297883" y="0"/>
                  <a:pt x="6566085" y="812580"/>
                  <a:pt x="7216330" y="2009572"/>
                </a:cubicBezTo>
                <a:lnTo>
                  <a:pt x="7263901" y="2108323"/>
                </a:lnTo>
                <a:lnTo>
                  <a:pt x="7263901" y="5495434"/>
                </a:lnTo>
                <a:lnTo>
                  <a:pt x="379259" y="5495434"/>
                </a:lnTo>
                <a:lnTo>
                  <a:pt x="301758" y="5334552"/>
                </a:lnTo>
                <a:cubicBezTo>
                  <a:pt x="107449" y="4875153"/>
                  <a:pt x="0" y="4370071"/>
                  <a:pt x="0" y="3839892"/>
                </a:cubicBezTo>
                <a:cubicBezTo>
                  <a:pt x="0" y="1719178"/>
                  <a:pt x="1719178" y="0"/>
                  <a:pt x="3839892" y="0"/>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3" name="Google Shape;143;p28"/>
          <p:cNvSpPr/>
          <p:nvPr/>
        </p:nvSpPr>
        <p:spPr>
          <a:xfrm>
            <a:off x="6257979" y="767545"/>
            <a:ext cx="4049485" cy="4049485"/>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4" name="Google Shape;144;p28"/>
          <p:cNvSpPr/>
          <p:nvPr/>
        </p:nvSpPr>
        <p:spPr>
          <a:xfrm>
            <a:off x="9932613" y="1632764"/>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45" name="Google Shape;145;p28"/>
          <p:cNvSpPr/>
          <p:nvPr/>
        </p:nvSpPr>
        <p:spPr>
          <a:xfrm>
            <a:off x="6248040" y="2410239"/>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146"/>
        <p:cNvGrpSpPr/>
        <p:nvPr/>
      </p:nvGrpSpPr>
      <p:grpSpPr>
        <a:xfrm>
          <a:off x="0" y="0"/>
          <a:ext cx="0" cy="0"/>
          <a:chOff x="0" y="0"/>
          <a:chExt cx="0" cy="0"/>
        </a:xfrm>
      </p:grpSpPr>
      <p:sp>
        <p:nvSpPr>
          <p:cNvPr id="147" name="Google Shape;147;p29"/>
          <p:cNvSpPr txBox="1">
            <a:spLocks noGrp="1"/>
          </p:cNvSpPr>
          <p:nvPr>
            <p:ph type="title"/>
          </p:nvPr>
        </p:nvSpPr>
        <p:spPr>
          <a:xfrm>
            <a:off x="1714501" y="1090627"/>
            <a:ext cx="9715500" cy="102870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4000"/>
              <a:buFont typeface="Montserrat"/>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29"/>
          <p:cNvSpPr>
            <a:spLocks noGrp="1"/>
          </p:cNvSpPr>
          <p:nvPr>
            <p:ph type="pic" idx="2"/>
          </p:nvPr>
        </p:nvSpPr>
        <p:spPr>
          <a:xfrm>
            <a:off x="1714501" y="2732250"/>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49" name="Google Shape;149;p29"/>
          <p:cNvSpPr>
            <a:spLocks noGrp="1"/>
          </p:cNvSpPr>
          <p:nvPr>
            <p:ph type="pic" idx="3"/>
          </p:nvPr>
        </p:nvSpPr>
        <p:spPr>
          <a:xfrm>
            <a:off x="4026777" y="2732250"/>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50" name="Google Shape;150;p29"/>
          <p:cNvSpPr>
            <a:spLocks noGrp="1"/>
          </p:cNvSpPr>
          <p:nvPr>
            <p:ph type="pic" idx="4"/>
          </p:nvPr>
        </p:nvSpPr>
        <p:spPr>
          <a:xfrm>
            <a:off x="6339053" y="2732250"/>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51" name="Google Shape;151;p29"/>
          <p:cNvSpPr>
            <a:spLocks noGrp="1"/>
          </p:cNvSpPr>
          <p:nvPr>
            <p:ph type="pic" idx="5"/>
          </p:nvPr>
        </p:nvSpPr>
        <p:spPr>
          <a:xfrm>
            <a:off x="8651329" y="2732250"/>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52" name="Google Shape;152;p29"/>
          <p:cNvSpPr/>
          <p:nvPr/>
        </p:nvSpPr>
        <p:spPr>
          <a:xfrm>
            <a:off x="5131107" y="2417643"/>
            <a:ext cx="7179839" cy="4563020"/>
          </a:xfrm>
          <a:custGeom>
            <a:avLst/>
            <a:gdLst/>
            <a:ahLst/>
            <a:cxnLst/>
            <a:rect l="l" t="t" r="r" b="b"/>
            <a:pathLst>
              <a:path w="7179839" h="4563020" extrusionOk="0">
                <a:moveTo>
                  <a:pt x="3839892" y="0"/>
                </a:moveTo>
                <a:cubicBezTo>
                  <a:pt x="5206759" y="0"/>
                  <a:pt x="6406818" y="714182"/>
                  <a:pt x="7087272" y="1789746"/>
                </a:cubicBezTo>
                <a:lnTo>
                  <a:pt x="7179839" y="1947417"/>
                </a:lnTo>
                <a:lnTo>
                  <a:pt x="7179839" y="4563020"/>
                </a:lnTo>
                <a:lnTo>
                  <a:pt x="70269" y="4563020"/>
                </a:lnTo>
                <a:lnTo>
                  <a:pt x="19825" y="4232499"/>
                </a:lnTo>
                <a:cubicBezTo>
                  <a:pt x="6716" y="4103413"/>
                  <a:pt x="0" y="3972437"/>
                  <a:pt x="0" y="3839892"/>
                </a:cubicBezTo>
                <a:cubicBezTo>
                  <a:pt x="0" y="1719178"/>
                  <a:pt x="1719178" y="0"/>
                  <a:pt x="3839892" y="0"/>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3" name="Google Shape;153;p29"/>
          <p:cNvSpPr/>
          <p:nvPr/>
        </p:nvSpPr>
        <p:spPr>
          <a:xfrm>
            <a:off x="11019549" y="1798709"/>
            <a:ext cx="1291397" cy="3771354"/>
          </a:xfrm>
          <a:custGeom>
            <a:avLst/>
            <a:gdLst/>
            <a:ahLst/>
            <a:cxnLst/>
            <a:rect l="l" t="t" r="r" b="b"/>
            <a:pathLst>
              <a:path w="1291397" h="3771354" extrusionOk="0">
                <a:moveTo>
                  <a:pt x="1291397" y="0"/>
                </a:moveTo>
                <a:lnTo>
                  <a:pt x="1291397" y="3771354"/>
                </a:lnTo>
                <a:lnTo>
                  <a:pt x="1236622" y="3751306"/>
                </a:lnTo>
                <a:cubicBezTo>
                  <a:pt x="509911" y="3443933"/>
                  <a:pt x="0" y="2724353"/>
                  <a:pt x="0" y="1885677"/>
                </a:cubicBezTo>
                <a:cubicBezTo>
                  <a:pt x="0" y="1047001"/>
                  <a:pt x="509911" y="327421"/>
                  <a:pt x="1236622" y="20048"/>
                </a:cubicBezTo>
                <a:close/>
              </a:path>
            </a:pathLst>
          </a:cu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54" name="Google Shape;154;p29"/>
          <p:cNvSpPr/>
          <p:nvPr/>
        </p:nvSpPr>
        <p:spPr>
          <a:xfrm>
            <a:off x="11064153" y="3030704"/>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155"/>
        <p:cNvGrpSpPr/>
        <p:nvPr/>
      </p:nvGrpSpPr>
      <p:grpSpPr>
        <a:xfrm>
          <a:off x="0" y="0"/>
          <a:ext cx="0" cy="0"/>
          <a:chOff x="0" y="0"/>
          <a:chExt cx="0" cy="0"/>
        </a:xfrm>
      </p:grpSpPr>
      <p:sp>
        <p:nvSpPr>
          <p:cNvPr id="156" name="Google Shape;156;p30"/>
          <p:cNvSpPr>
            <a:spLocks noGrp="1"/>
          </p:cNvSpPr>
          <p:nvPr>
            <p:ph type="pic" idx="2"/>
          </p:nvPr>
        </p:nvSpPr>
        <p:spPr>
          <a:xfrm>
            <a:off x="1714501" y="1166208"/>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57" name="Google Shape;157;p30"/>
          <p:cNvSpPr>
            <a:spLocks noGrp="1"/>
          </p:cNvSpPr>
          <p:nvPr>
            <p:ph type="pic" idx="3"/>
          </p:nvPr>
        </p:nvSpPr>
        <p:spPr>
          <a:xfrm>
            <a:off x="4026777" y="1166208"/>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58" name="Google Shape;158;p30"/>
          <p:cNvSpPr>
            <a:spLocks noGrp="1"/>
          </p:cNvSpPr>
          <p:nvPr>
            <p:ph type="pic" idx="4"/>
          </p:nvPr>
        </p:nvSpPr>
        <p:spPr>
          <a:xfrm>
            <a:off x="6339053" y="1166208"/>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59" name="Google Shape;159;p30"/>
          <p:cNvSpPr>
            <a:spLocks noGrp="1"/>
          </p:cNvSpPr>
          <p:nvPr>
            <p:ph type="pic" idx="5"/>
          </p:nvPr>
        </p:nvSpPr>
        <p:spPr>
          <a:xfrm>
            <a:off x="8651329" y="1166208"/>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60" name="Google Shape;160;p30"/>
          <p:cNvSpPr>
            <a:spLocks noGrp="1"/>
          </p:cNvSpPr>
          <p:nvPr>
            <p:ph type="pic" idx="6"/>
          </p:nvPr>
        </p:nvSpPr>
        <p:spPr>
          <a:xfrm>
            <a:off x="1714501" y="3909409"/>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61" name="Google Shape;161;p30"/>
          <p:cNvSpPr>
            <a:spLocks noGrp="1"/>
          </p:cNvSpPr>
          <p:nvPr>
            <p:ph type="pic" idx="7"/>
          </p:nvPr>
        </p:nvSpPr>
        <p:spPr>
          <a:xfrm>
            <a:off x="4026777" y="3909409"/>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62" name="Google Shape;162;p30"/>
          <p:cNvSpPr>
            <a:spLocks noGrp="1"/>
          </p:cNvSpPr>
          <p:nvPr>
            <p:ph type="pic" idx="8"/>
          </p:nvPr>
        </p:nvSpPr>
        <p:spPr>
          <a:xfrm>
            <a:off x="6339053" y="3909409"/>
            <a:ext cx="1837996" cy="1837996"/>
          </a:xfrm>
          <a:prstGeom prst="ellipse">
            <a:avLst/>
          </a:prstGeom>
          <a:gradFill>
            <a:gsLst>
              <a:gs pos="0">
                <a:srgbClr val="00143C"/>
              </a:gs>
              <a:gs pos="99000">
                <a:srgbClr val="001235"/>
              </a:gs>
              <a:gs pos="100000">
                <a:srgbClr val="001235"/>
              </a:gs>
            </a:gsLst>
            <a:lin ang="5400000" scaled="0"/>
          </a:gradFill>
          <a:ln>
            <a:noFill/>
          </a:ln>
        </p:spPr>
      </p:sp>
      <p:sp>
        <p:nvSpPr>
          <p:cNvPr id="163" name="Google Shape;163;p30"/>
          <p:cNvSpPr>
            <a:spLocks noGrp="1"/>
          </p:cNvSpPr>
          <p:nvPr>
            <p:ph type="pic" idx="9"/>
          </p:nvPr>
        </p:nvSpPr>
        <p:spPr>
          <a:xfrm>
            <a:off x="8651329" y="3909409"/>
            <a:ext cx="1837996" cy="1837996"/>
          </a:xfrm>
          <a:prstGeom prst="ellipse">
            <a:avLst/>
          </a:prstGeom>
          <a:gradFill>
            <a:gsLst>
              <a:gs pos="0">
                <a:srgbClr val="00143C"/>
              </a:gs>
              <a:gs pos="99000">
                <a:srgbClr val="001235"/>
              </a:gs>
              <a:gs pos="100000">
                <a:srgbClr val="001235"/>
              </a:gs>
            </a:gsLst>
            <a:lin ang="5400000" scaled="0"/>
          </a:gra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1714501" y="1090627"/>
            <a:ext cx="9715500" cy="102870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4000"/>
              <a:buFont typeface="Montserrat"/>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a:spLocks noGrp="1"/>
          </p:cNvSpPr>
          <p:nvPr>
            <p:ph type="pic" idx="2"/>
          </p:nvPr>
        </p:nvSpPr>
        <p:spPr>
          <a:xfrm>
            <a:off x="1714500" y="2480002"/>
            <a:ext cx="2489638" cy="2489638"/>
          </a:xfrm>
          <a:prstGeom prst="ellipse">
            <a:avLst/>
          </a:prstGeom>
          <a:gradFill>
            <a:gsLst>
              <a:gs pos="0">
                <a:srgbClr val="00143C"/>
              </a:gs>
              <a:gs pos="99000">
                <a:srgbClr val="001235"/>
              </a:gs>
              <a:gs pos="100000">
                <a:srgbClr val="001235"/>
              </a:gs>
            </a:gsLst>
            <a:lin ang="5400000" scaled="0"/>
          </a:gradFill>
          <a:ln>
            <a:noFill/>
          </a:ln>
        </p:spPr>
      </p:sp>
      <p:sp>
        <p:nvSpPr>
          <p:cNvPr id="20" name="Google Shape;20;p4"/>
          <p:cNvSpPr>
            <a:spLocks noGrp="1"/>
          </p:cNvSpPr>
          <p:nvPr>
            <p:ph type="pic" idx="3"/>
          </p:nvPr>
        </p:nvSpPr>
        <p:spPr>
          <a:xfrm>
            <a:off x="4851181" y="2480002"/>
            <a:ext cx="2489638" cy="2489638"/>
          </a:xfrm>
          <a:prstGeom prst="ellipse">
            <a:avLst/>
          </a:prstGeom>
          <a:gradFill>
            <a:gsLst>
              <a:gs pos="0">
                <a:srgbClr val="00143C"/>
              </a:gs>
              <a:gs pos="99000">
                <a:srgbClr val="001235"/>
              </a:gs>
              <a:gs pos="100000">
                <a:srgbClr val="001235"/>
              </a:gs>
            </a:gsLst>
            <a:lin ang="5400000" scaled="0"/>
          </a:gradFill>
          <a:ln>
            <a:noFill/>
          </a:ln>
        </p:spPr>
      </p:sp>
      <p:sp>
        <p:nvSpPr>
          <p:cNvPr id="21" name="Google Shape;21;p4"/>
          <p:cNvSpPr>
            <a:spLocks noGrp="1"/>
          </p:cNvSpPr>
          <p:nvPr>
            <p:ph type="pic" idx="4"/>
          </p:nvPr>
        </p:nvSpPr>
        <p:spPr>
          <a:xfrm>
            <a:off x="7987862" y="2480002"/>
            <a:ext cx="2489638" cy="2489638"/>
          </a:xfrm>
          <a:prstGeom prst="ellipse">
            <a:avLst/>
          </a:prstGeom>
          <a:gradFill>
            <a:gsLst>
              <a:gs pos="0">
                <a:srgbClr val="00143C"/>
              </a:gs>
              <a:gs pos="99000">
                <a:srgbClr val="001235"/>
              </a:gs>
              <a:gs pos="100000">
                <a:srgbClr val="001235"/>
              </a:gs>
            </a:gsLst>
            <a:lin ang="5400000" scaled="0"/>
          </a:gradFill>
          <a:ln>
            <a:noFill/>
          </a:ln>
        </p:spPr>
      </p:sp>
      <p:sp>
        <p:nvSpPr>
          <p:cNvPr id="22" name="Google Shape;22;p4"/>
          <p:cNvSpPr/>
          <p:nvPr/>
        </p:nvSpPr>
        <p:spPr>
          <a:xfrm>
            <a:off x="245326" y="-89210"/>
            <a:ext cx="4049486" cy="2571153"/>
          </a:xfrm>
          <a:custGeom>
            <a:avLst/>
            <a:gdLst/>
            <a:ahLst/>
            <a:cxnLst/>
            <a:rect l="l" t="t" r="r" b="b"/>
            <a:pathLst>
              <a:path w="4049486" h="2571153" extrusionOk="0">
                <a:moveTo>
                  <a:pt x="76710" y="0"/>
                </a:moveTo>
                <a:lnTo>
                  <a:pt x="3972776" y="0"/>
                </a:lnTo>
                <a:lnTo>
                  <a:pt x="4008351" y="138354"/>
                </a:lnTo>
                <a:cubicBezTo>
                  <a:pt x="4035322" y="270160"/>
                  <a:pt x="4049486" y="406631"/>
                  <a:pt x="4049486" y="546410"/>
                </a:cubicBezTo>
                <a:cubicBezTo>
                  <a:pt x="4049486" y="1664645"/>
                  <a:pt x="3142978" y="2571153"/>
                  <a:pt x="2024743" y="2571153"/>
                </a:cubicBezTo>
                <a:cubicBezTo>
                  <a:pt x="906508" y="2571153"/>
                  <a:pt x="0" y="1664645"/>
                  <a:pt x="0" y="546410"/>
                </a:cubicBezTo>
                <a:cubicBezTo>
                  <a:pt x="0" y="406631"/>
                  <a:pt x="14164" y="270160"/>
                  <a:pt x="41136" y="138354"/>
                </a:cubicBezTo>
                <a:close/>
              </a:path>
            </a:pathLst>
          </a:cu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3" name="Google Shape;23;p4"/>
          <p:cNvSpPr/>
          <p:nvPr/>
        </p:nvSpPr>
        <p:spPr>
          <a:xfrm>
            <a:off x="-111511" y="289932"/>
            <a:ext cx="5277329" cy="6735336"/>
          </a:xfrm>
          <a:custGeom>
            <a:avLst/>
            <a:gdLst/>
            <a:ahLst/>
            <a:cxnLst/>
            <a:rect l="l" t="t" r="r" b="b"/>
            <a:pathLst>
              <a:path w="5277329" h="6735336" extrusionOk="0">
                <a:moveTo>
                  <a:pt x="1677329" y="0"/>
                </a:moveTo>
                <a:cubicBezTo>
                  <a:pt x="3665554" y="0"/>
                  <a:pt x="5277329" y="1611775"/>
                  <a:pt x="5277329" y="3600000"/>
                </a:cubicBezTo>
                <a:cubicBezTo>
                  <a:pt x="5277329" y="4842641"/>
                  <a:pt x="4647730" y="5938231"/>
                  <a:pt x="3690123" y="6585177"/>
                </a:cubicBezTo>
                <a:lnTo>
                  <a:pt x="3442953" y="6735336"/>
                </a:lnTo>
                <a:lnTo>
                  <a:pt x="0" y="6735336"/>
                </a:lnTo>
                <a:lnTo>
                  <a:pt x="0" y="414708"/>
                </a:lnTo>
                <a:lnTo>
                  <a:pt x="116580" y="354999"/>
                </a:lnTo>
                <a:cubicBezTo>
                  <a:pt x="588731" y="127494"/>
                  <a:pt x="1118141" y="0"/>
                  <a:pt x="1677329" y="0"/>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4" name="Google Shape;24;p4"/>
          <p:cNvSpPr/>
          <p:nvPr/>
        </p:nvSpPr>
        <p:spPr>
          <a:xfrm>
            <a:off x="191887" y="494884"/>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_Title Slide">
  <p:cSld name="18_Title Slide">
    <p:spTree>
      <p:nvGrpSpPr>
        <p:cNvPr id="1" name="Shape 164"/>
        <p:cNvGrpSpPr/>
        <p:nvPr/>
      </p:nvGrpSpPr>
      <p:grpSpPr>
        <a:xfrm>
          <a:off x="0" y="0"/>
          <a:ext cx="0" cy="0"/>
          <a:chOff x="0" y="0"/>
          <a:chExt cx="0" cy="0"/>
        </a:xfrm>
      </p:grpSpPr>
      <p:sp>
        <p:nvSpPr>
          <p:cNvPr id="165" name="Google Shape;165;p31"/>
          <p:cNvSpPr>
            <a:spLocks noGrp="1"/>
          </p:cNvSpPr>
          <p:nvPr>
            <p:ph type="pic" idx="2"/>
          </p:nvPr>
        </p:nvSpPr>
        <p:spPr>
          <a:xfrm>
            <a:off x="5687070" y="-1325526"/>
            <a:ext cx="3565452" cy="3565452"/>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166" name="Google Shape;166;p31"/>
          <p:cNvSpPr>
            <a:spLocks noGrp="1"/>
          </p:cNvSpPr>
          <p:nvPr>
            <p:ph type="pic" idx="3"/>
          </p:nvPr>
        </p:nvSpPr>
        <p:spPr>
          <a:xfrm>
            <a:off x="6922737" y="4692462"/>
            <a:ext cx="1370566" cy="1370566"/>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167" name="Google Shape;167;p31"/>
          <p:cNvSpPr>
            <a:spLocks noGrp="1"/>
          </p:cNvSpPr>
          <p:nvPr>
            <p:ph type="pic" idx="4"/>
          </p:nvPr>
        </p:nvSpPr>
        <p:spPr>
          <a:xfrm>
            <a:off x="9495816" y="-134719"/>
            <a:ext cx="1370566" cy="1370566"/>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168" name="Google Shape;168;p31"/>
          <p:cNvSpPr>
            <a:spLocks noGrp="1"/>
          </p:cNvSpPr>
          <p:nvPr>
            <p:ph type="pic" idx="5"/>
          </p:nvPr>
        </p:nvSpPr>
        <p:spPr>
          <a:xfrm>
            <a:off x="8205825" y="4791562"/>
            <a:ext cx="3565452" cy="3565452"/>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169" name="Google Shape;169;p31"/>
          <p:cNvSpPr txBox="1">
            <a:spLocks noGrp="1"/>
          </p:cNvSpPr>
          <p:nvPr>
            <p:ph type="title"/>
          </p:nvPr>
        </p:nvSpPr>
        <p:spPr>
          <a:xfrm>
            <a:off x="1714500" y="1929245"/>
            <a:ext cx="4381500"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31"/>
          <p:cNvSpPr/>
          <p:nvPr/>
        </p:nvSpPr>
        <p:spPr>
          <a:xfrm>
            <a:off x="-526047" y="-128588"/>
            <a:ext cx="5694412" cy="1824290"/>
          </a:xfrm>
          <a:custGeom>
            <a:avLst/>
            <a:gdLst/>
            <a:ahLst/>
            <a:cxnLst/>
            <a:rect l="l" t="t" r="r" b="b"/>
            <a:pathLst>
              <a:path w="7367521" h="2360296" extrusionOk="0">
                <a:moveTo>
                  <a:pt x="0" y="0"/>
                </a:moveTo>
                <a:lnTo>
                  <a:pt x="7367521" y="0"/>
                </a:lnTo>
                <a:lnTo>
                  <a:pt x="7254187" y="235268"/>
                </a:lnTo>
                <a:cubicBezTo>
                  <a:pt x="6566583" y="1501030"/>
                  <a:pt x="5225518" y="2360296"/>
                  <a:pt x="3683760" y="2360296"/>
                </a:cubicBezTo>
                <a:cubicBezTo>
                  <a:pt x="2142003" y="2360296"/>
                  <a:pt x="800937" y="1501030"/>
                  <a:pt x="113334" y="235268"/>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1" name="Google Shape;171;p31"/>
          <p:cNvSpPr/>
          <p:nvPr/>
        </p:nvSpPr>
        <p:spPr>
          <a:xfrm>
            <a:off x="4591916" y="-2420679"/>
            <a:ext cx="5755760" cy="5755758"/>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72" name="Google Shape;172;p31"/>
          <p:cNvSpPr/>
          <p:nvPr/>
        </p:nvSpPr>
        <p:spPr>
          <a:xfrm>
            <a:off x="4549110" y="655413"/>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3_Custom Layout">
  <p:cSld name="3_Custom Layout">
    <p:spTree>
      <p:nvGrpSpPr>
        <p:cNvPr id="1" name="Shape 25"/>
        <p:cNvGrpSpPr/>
        <p:nvPr/>
      </p:nvGrpSpPr>
      <p:grpSpPr>
        <a:xfrm>
          <a:off x="0" y="0"/>
          <a:ext cx="0" cy="0"/>
          <a:chOff x="0" y="0"/>
          <a:chExt cx="0" cy="0"/>
        </a:xfrm>
      </p:grpSpPr>
      <p:sp>
        <p:nvSpPr>
          <p:cNvPr id="26" name="Google Shape;26;p5"/>
          <p:cNvSpPr/>
          <p:nvPr/>
        </p:nvSpPr>
        <p:spPr>
          <a:xfrm>
            <a:off x="-101600" y="-114752"/>
            <a:ext cx="6993911" cy="6515552"/>
          </a:xfrm>
          <a:custGeom>
            <a:avLst/>
            <a:gdLst/>
            <a:ahLst/>
            <a:cxnLst/>
            <a:rect l="l" t="t" r="r" b="b"/>
            <a:pathLst>
              <a:path w="6993911" h="6515552" extrusionOk="0">
                <a:moveTo>
                  <a:pt x="0" y="0"/>
                </a:moveTo>
                <a:lnTo>
                  <a:pt x="6236365" y="0"/>
                </a:lnTo>
                <a:lnTo>
                  <a:pt x="6287723" y="68680"/>
                </a:lnTo>
                <a:cubicBezTo>
                  <a:pt x="6733574" y="728626"/>
                  <a:pt x="6993911" y="1524201"/>
                  <a:pt x="6993911" y="2380581"/>
                </a:cubicBezTo>
                <a:cubicBezTo>
                  <a:pt x="6993911" y="4664262"/>
                  <a:pt x="5142621" y="6515552"/>
                  <a:pt x="2858940" y="6515552"/>
                </a:cubicBezTo>
                <a:cubicBezTo>
                  <a:pt x="1859830" y="6515552"/>
                  <a:pt x="943482" y="6161204"/>
                  <a:pt x="228715" y="5571326"/>
                </a:cubicBezTo>
                <a:lnTo>
                  <a:pt x="0" y="5363456"/>
                </a:ln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7" name="Google Shape;27;p5"/>
          <p:cNvSpPr/>
          <p:nvPr/>
        </p:nvSpPr>
        <p:spPr>
          <a:xfrm>
            <a:off x="1081309" y="-114752"/>
            <a:ext cx="6906244" cy="6906240"/>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8" name="Google Shape;28;p5"/>
          <p:cNvSpPr/>
          <p:nvPr/>
        </p:nvSpPr>
        <p:spPr>
          <a:xfrm>
            <a:off x="6440606" y="443621"/>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29" name="Google Shape;29;p5"/>
          <p:cNvSpPr/>
          <p:nvPr/>
        </p:nvSpPr>
        <p:spPr>
          <a:xfrm>
            <a:off x="2903116" y="6347360"/>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0" name="Google Shape;30;p5"/>
          <p:cNvSpPr/>
          <p:nvPr/>
        </p:nvSpPr>
        <p:spPr>
          <a:xfrm>
            <a:off x="1561310" y="1610965"/>
            <a:ext cx="3583914" cy="3583912"/>
          </a:xfrm>
          <a:prstGeom prst="ellipse">
            <a:avLst/>
          </a:prstGeom>
          <a:noFill/>
          <a:ln w="12700" cap="flat" cmpd="sng">
            <a:solidFill>
              <a:schemeClr val="dk1">
                <a:alpha val="9803"/>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1"/>
        <p:cNvGrpSpPr/>
        <p:nvPr/>
      </p:nvGrpSpPr>
      <p:grpSpPr>
        <a:xfrm>
          <a:off x="0" y="0"/>
          <a:ext cx="0" cy="0"/>
          <a:chOff x="0" y="0"/>
          <a:chExt cx="0" cy="0"/>
        </a:xfrm>
      </p:grpSpPr>
      <p:sp>
        <p:nvSpPr>
          <p:cNvPr id="32" name="Google Shape;32;p6"/>
          <p:cNvSpPr/>
          <p:nvPr/>
        </p:nvSpPr>
        <p:spPr>
          <a:xfrm>
            <a:off x="5131107" y="2417643"/>
            <a:ext cx="7179839" cy="4563020"/>
          </a:xfrm>
          <a:custGeom>
            <a:avLst/>
            <a:gdLst/>
            <a:ahLst/>
            <a:cxnLst/>
            <a:rect l="l" t="t" r="r" b="b"/>
            <a:pathLst>
              <a:path w="7179839" h="4563020" extrusionOk="0">
                <a:moveTo>
                  <a:pt x="3839892" y="0"/>
                </a:moveTo>
                <a:cubicBezTo>
                  <a:pt x="5206759" y="0"/>
                  <a:pt x="6406818" y="714182"/>
                  <a:pt x="7087272" y="1789746"/>
                </a:cubicBezTo>
                <a:lnTo>
                  <a:pt x="7179839" y="1947417"/>
                </a:lnTo>
                <a:lnTo>
                  <a:pt x="7179839" y="4563020"/>
                </a:lnTo>
                <a:lnTo>
                  <a:pt x="70269" y="4563020"/>
                </a:lnTo>
                <a:lnTo>
                  <a:pt x="19825" y="4232499"/>
                </a:lnTo>
                <a:cubicBezTo>
                  <a:pt x="6716" y="4103413"/>
                  <a:pt x="0" y="3972437"/>
                  <a:pt x="0" y="3839892"/>
                </a:cubicBezTo>
                <a:cubicBezTo>
                  <a:pt x="0" y="1719178"/>
                  <a:pt x="1719178" y="0"/>
                  <a:pt x="3839892" y="0"/>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3" name="Google Shape;33;p6"/>
          <p:cNvSpPr/>
          <p:nvPr/>
        </p:nvSpPr>
        <p:spPr>
          <a:xfrm>
            <a:off x="11019549" y="1798709"/>
            <a:ext cx="1291397" cy="3771354"/>
          </a:xfrm>
          <a:custGeom>
            <a:avLst/>
            <a:gdLst/>
            <a:ahLst/>
            <a:cxnLst/>
            <a:rect l="l" t="t" r="r" b="b"/>
            <a:pathLst>
              <a:path w="1291397" h="3771354" extrusionOk="0">
                <a:moveTo>
                  <a:pt x="1291397" y="0"/>
                </a:moveTo>
                <a:lnTo>
                  <a:pt x="1291397" y="3771354"/>
                </a:lnTo>
                <a:lnTo>
                  <a:pt x="1236622" y="3751306"/>
                </a:lnTo>
                <a:cubicBezTo>
                  <a:pt x="509911" y="3443933"/>
                  <a:pt x="0" y="2724353"/>
                  <a:pt x="0" y="1885677"/>
                </a:cubicBezTo>
                <a:cubicBezTo>
                  <a:pt x="0" y="1047001"/>
                  <a:pt x="509911" y="327421"/>
                  <a:pt x="1236622" y="20048"/>
                </a:cubicBezTo>
                <a:close/>
              </a:path>
            </a:pathLst>
          </a:cu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4" name="Google Shape;34;p6"/>
          <p:cNvSpPr txBox="1">
            <a:spLocks noGrp="1"/>
          </p:cNvSpPr>
          <p:nvPr>
            <p:ph type="title"/>
          </p:nvPr>
        </p:nvSpPr>
        <p:spPr>
          <a:xfrm>
            <a:off x="1714501" y="1090627"/>
            <a:ext cx="9715500" cy="102870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4000"/>
              <a:buFont typeface="Montserrat"/>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p:nvPr/>
        </p:nvSpPr>
        <p:spPr>
          <a:xfrm>
            <a:off x="11064153" y="3030704"/>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1714501" y="1090627"/>
            <a:ext cx="9715500" cy="102870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4000"/>
              <a:buFont typeface="Montserrat"/>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8_Custom Layout">
  <p:cSld name="18_Custom Layout">
    <p:spTree>
      <p:nvGrpSpPr>
        <p:cNvPr id="1" name="Shape 3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7_Title Slide">
  <p:cSld name="47_Title Slide">
    <p:spTree>
      <p:nvGrpSpPr>
        <p:cNvPr id="1" name="Shape 39"/>
        <p:cNvGrpSpPr/>
        <p:nvPr/>
      </p:nvGrpSpPr>
      <p:grpSpPr>
        <a:xfrm>
          <a:off x="0" y="0"/>
          <a:ext cx="0" cy="0"/>
          <a:chOff x="0" y="0"/>
          <a:chExt cx="0" cy="0"/>
        </a:xfrm>
      </p:grpSpPr>
      <p:sp>
        <p:nvSpPr>
          <p:cNvPr id="40" name="Google Shape;40;p9"/>
          <p:cNvSpPr>
            <a:spLocks noGrp="1"/>
          </p:cNvSpPr>
          <p:nvPr>
            <p:ph type="pic" idx="2"/>
          </p:nvPr>
        </p:nvSpPr>
        <p:spPr>
          <a:xfrm>
            <a:off x="4313274" y="1646274"/>
            <a:ext cx="3565452" cy="3565452"/>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41" name="Google Shape;41;p9"/>
          <p:cNvSpPr/>
          <p:nvPr/>
        </p:nvSpPr>
        <p:spPr>
          <a:xfrm>
            <a:off x="-526048" y="-128588"/>
            <a:ext cx="7367521" cy="2360296"/>
          </a:xfrm>
          <a:custGeom>
            <a:avLst/>
            <a:gdLst/>
            <a:ahLst/>
            <a:cxnLst/>
            <a:rect l="l" t="t" r="r" b="b"/>
            <a:pathLst>
              <a:path w="7367521" h="2360296" extrusionOk="0">
                <a:moveTo>
                  <a:pt x="0" y="0"/>
                </a:moveTo>
                <a:lnTo>
                  <a:pt x="7367521" y="0"/>
                </a:lnTo>
                <a:lnTo>
                  <a:pt x="7254187" y="235268"/>
                </a:lnTo>
                <a:cubicBezTo>
                  <a:pt x="6566583" y="1501030"/>
                  <a:pt x="5225518" y="2360296"/>
                  <a:pt x="3683760" y="2360296"/>
                </a:cubicBezTo>
                <a:cubicBezTo>
                  <a:pt x="2142003" y="2360296"/>
                  <a:pt x="800937" y="1501030"/>
                  <a:pt x="113334" y="235268"/>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 name="Google Shape;42;p9"/>
          <p:cNvSpPr/>
          <p:nvPr/>
        </p:nvSpPr>
        <p:spPr>
          <a:xfrm>
            <a:off x="3218120" y="551121"/>
            <a:ext cx="5755760" cy="5755758"/>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1714500" y="1929245"/>
            <a:ext cx="4381500" cy="1703070"/>
          </a:xfrm>
          <a:prstGeom prst="rect">
            <a:avLst/>
          </a:prstGeom>
          <a:noFill/>
          <a:ln>
            <a:noFill/>
          </a:ln>
        </p:spPr>
        <p:txBody>
          <a:bodyPr spcFirstLastPara="1" wrap="square" lIns="0" tIns="192000" rIns="0" bIns="0" anchor="t" anchorCtr="0">
            <a:noAutofit/>
          </a:bodyPr>
          <a:lstStyle>
            <a:lvl1pPr lvl="0" algn="l">
              <a:lnSpc>
                <a:spcPct val="7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0"/>
          <p:cNvSpPr/>
          <p:nvPr/>
        </p:nvSpPr>
        <p:spPr>
          <a:xfrm>
            <a:off x="245326" y="-89210"/>
            <a:ext cx="4049486" cy="2571153"/>
          </a:xfrm>
          <a:custGeom>
            <a:avLst/>
            <a:gdLst/>
            <a:ahLst/>
            <a:cxnLst/>
            <a:rect l="l" t="t" r="r" b="b"/>
            <a:pathLst>
              <a:path w="4049486" h="2571153" extrusionOk="0">
                <a:moveTo>
                  <a:pt x="76710" y="0"/>
                </a:moveTo>
                <a:lnTo>
                  <a:pt x="3972776" y="0"/>
                </a:lnTo>
                <a:lnTo>
                  <a:pt x="4008351" y="138354"/>
                </a:lnTo>
                <a:cubicBezTo>
                  <a:pt x="4035322" y="270160"/>
                  <a:pt x="4049486" y="406631"/>
                  <a:pt x="4049486" y="546410"/>
                </a:cubicBezTo>
                <a:cubicBezTo>
                  <a:pt x="4049486" y="1664645"/>
                  <a:pt x="3142978" y="2571153"/>
                  <a:pt x="2024743" y="2571153"/>
                </a:cubicBezTo>
                <a:cubicBezTo>
                  <a:pt x="906508" y="2571153"/>
                  <a:pt x="0" y="1664645"/>
                  <a:pt x="0" y="546410"/>
                </a:cubicBezTo>
                <a:cubicBezTo>
                  <a:pt x="0" y="406631"/>
                  <a:pt x="14164" y="270160"/>
                  <a:pt x="41136" y="138354"/>
                </a:cubicBezTo>
                <a:close/>
              </a:path>
            </a:pathLst>
          </a:cu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6" name="Google Shape;46;p10"/>
          <p:cNvSpPr/>
          <p:nvPr/>
        </p:nvSpPr>
        <p:spPr>
          <a:xfrm>
            <a:off x="-111511" y="289932"/>
            <a:ext cx="5277329" cy="6735336"/>
          </a:xfrm>
          <a:custGeom>
            <a:avLst/>
            <a:gdLst/>
            <a:ahLst/>
            <a:cxnLst/>
            <a:rect l="l" t="t" r="r" b="b"/>
            <a:pathLst>
              <a:path w="5277329" h="6735336" extrusionOk="0">
                <a:moveTo>
                  <a:pt x="1677329" y="0"/>
                </a:moveTo>
                <a:cubicBezTo>
                  <a:pt x="3665554" y="0"/>
                  <a:pt x="5277329" y="1611775"/>
                  <a:pt x="5277329" y="3600000"/>
                </a:cubicBezTo>
                <a:cubicBezTo>
                  <a:pt x="5277329" y="4842641"/>
                  <a:pt x="4647730" y="5938231"/>
                  <a:pt x="3690123" y="6585177"/>
                </a:cubicBezTo>
                <a:lnTo>
                  <a:pt x="3442953" y="6735336"/>
                </a:lnTo>
                <a:lnTo>
                  <a:pt x="0" y="6735336"/>
                </a:lnTo>
                <a:lnTo>
                  <a:pt x="0" y="414708"/>
                </a:lnTo>
                <a:lnTo>
                  <a:pt x="116580" y="354999"/>
                </a:lnTo>
                <a:cubicBezTo>
                  <a:pt x="588731" y="127494"/>
                  <a:pt x="1118141" y="0"/>
                  <a:pt x="1677329" y="0"/>
                </a:cubicBezTo>
                <a:close/>
              </a:path>
            </a:pathLst>
          </a:cu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7" name="Google Shape;47;p10"/>
          <p:cNvSpPr/>
          <p:nvPr/>
        </p:nvSpPr>
        <p:spPr>
          <a:xfrm>
            <a:off x="4045066" y="1280446"/>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8" name="Google Shape;48;p10"/>
          <p:cNvSpPr/>
          <p:nvPr/>
        </p:nvSpPr>
        <p:spPr>
          <a:xfrm>
            <a:off x="191887" y="494884"/>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714501" y="1432831"/>
            <a:ext cx="9715500" cy="1028700"/>
          </a:xfrm>
          <a:prstGeom prst="rect">
            <a:avLst/>
          </a:prstGeom>
          <a:noFill/>
          <a:ln>
            <a:noFill/>
          </a:ln>
        </p:spPr>
        <p:txBody>
          <a:bodyPr spcFirstLastPara="1" wrap="square" lIns="0" tIns="192000" rIns="0" bIns="0" anchor="t" anchorCtr="0">
            <a:noAutofit/>
          </a:bodyPr>
          <a:lstStyle>
            <a:lvl1pPr marR="0" lvl="0" algn="l" rtl="0">
              <a:lnSpc>
                <a:spcPct val="75000"/>
              </a:lnSpc>
              <a:spcBef>
                <a:spcPts val="0"/>
              </a:spcBef>
              <a:spcAft>
                <a:spcPts val="0"/>
              </a:spcAft>
              <a:buClr>
                <a:schemeClr val="dk1"/>
              </a:buClr>
              <a:buSzPts val="4400"/>
              <a:buFont typeface="Montserrat"/>
              <a:buNone/>
              <a:defRPr sz="4400" b="1" i="0" u="none" strike="noStrike" cap="non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714501" y="2675617"/>
            <a:ext cx="9715500" cy="3429000"/>
          </a:xfrm>
          <a:prstGeom prst="rect">
            <a:avLst/>
          </a:prstGeom>
          <a:noFill/>
          <a:ln>
            <a:noFill/>
          </a:ln>
        </p:spPr>
        <p:txBody>
          <a:bodyPr spcFirstLastPara="1" wrap="square" lIns="0" tIns="0" rIns="0" bIns="0" anchor="t" anchorCtr="0">
            <a:normAutofit/>
          </a:bodyPr>
          <a:lstStyle>
            <a:lvl1pPr marL="457200" marR="0" lvl="0" indent="-228600" algn="l" rtl="0">
              <a:lnSpc>
                <a:spcPct val="150000"/>
              </a:lnSpc>
              <a:spcBef>
                <a:spcPts val="10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1pPr>
            <a:lvl2pPr marL="914400" marR="0" lvl="1" indent="-228600" algn="l" rtl="0">
              <a:lnSpc>
                <a:spcPct val="150000"/>
              </a:lnSpc>
              <a:spcBef>
                <a:spcPts val="499"/>
              </a:spcBef>
              <a:spcAft>
                <a:spcPts val="0"/>
              </a:spcAft>
              <a:buClr>
                <a:schemeClr val="dk1"/>
              </a:buClr>
              <a:buSzPts val="1800"/>
              <a:buFont typeface="Arial"/>
              <a:buNone/>
              <a:defRPr sz="1800" b="0" i="0" u="none" strike="noStrike" cap="none">
                <a:solidFill>
                  <a:schemeClr val="dk1"/>
                </a:solidFill>
                <a:latin typeface="Open Sans"/>
                <a:ea typeface="Open Sans"/>
                <a:cs typeface="Open Sans"/>
                <a:sym typeface="Open Sans"/>
              </a:defRPr>
            </a:lvl2pPr>
            <a:lvl3pPr marL="1371600" marR="0" lvl="2" indent="-228600" algn="l" rtl="0">
              <a:lnSpc>
                <a:spcPct val="150000"/>
              </a:lnSpc>
              <a:spcBef>
                <a:spcPts val="499"/>
              </a:spcBef>
              <a:spcAft>
                <a:spcPts val="0"/>
              </a:spcAft>
              <a:buClr>
                <a:schemeClr val="dk1"/>
              </a:buClr>
              <a:buSzPts val="1200"/>
              <a:buFont typeface="Arial"/>
              <a:buNone/>
              <a:defRPr sz="1200" b="0" i="0" u="none" strike="noStrike" cap="none">
                <a:solidFill>
                  <a:schemeClr val="dk1"/>
                </a:solidFill>
                <a:latin typeface="Open Sans"/>
                <a:ea typeface="Open Sans"/>
                <a:cs typeface="Open Sans"/>
                <a:sym typeface="Open Sans"/>
              </a:defRPr>
            </a:lvl3pPr>
            <a:lvl4pPr marL="1828800" marR="0" lvl="3" indent="-228600" algn="l" rtl="0">
              <a:lnSpc>
                <a:spcPct val="150000"/>
              </a:lnSpc>
              <a:spcBef>
                <a:spcPts val="499"/>
              </a:spcBef>
              <a:spcAft>
                <a:spcPts val="0"/>
              </a:spcAft>
              <a:buClr>
                <a:schemeClr val="dk1"/>
              </a:buClr>
              <a:buSzPts val="1000"/>
              <a:buFont typeface="Arial"/>
              <a:buNone/>
              <a:defRPr sz="1000" b="0" i="0" u="none" strike="noStrike" cap="none">
                <a:solidFill>
                  <a:schemeClr val="dk1"/>
                </a:solidFill>
                <a:latin typeface="Open Sans"/>
                <a:ea typeface="Open Sans"/>
                <a:cs typeface="Open Sans"/>
                <a:sym typeface="Open Sans"/>
              </a:defRPr>
            </a:lvl4pPr>
            <a:lvl5pPr marL="2286000" marR="0" lvl="4" indent="-228600" algn="l" rtl="0">
              <a:lnSpc>
                <a:spcPct val="150000"/>
              </a:lnSpc>
              <a:spcBef>
                <a:spcPts val="499"/>
              </a:spcBef>
              <a:spcAft>
                <a:spcPts val="0"/>
              </a:spcAft>
              <a:buClr>
                <a:schemeClr val="dk1"/>
              </a:buClr>
              <a:buSzPts val="1000"/>
              <a:buFont typeface="Arial"/>
              <a:buNone/>
              <a:defRPr sz="1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288">
          <p15:clr>
            <a:srgbClr val="F26B43"/>
          </p15:clr>
        </p15:guide>
        <p15:guide id="4" orient="horz" pos="4032">
          <p15:clr>
            <a:srgbClr val="F26B43"/>
          </p15:clr>
        </p15:guide>
        <p15:guide id="5" pos="7200">
          <p15:clr>
            <a:srgbClr val="F26B43"/>
          </p15:clr>
        </p15:guide>
        <p15:guide id="6" pos="10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1.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a:spLocks noGrp="1"/>
          </p:cNvSpPr>
          <p:nvPr>
            <p:ph type="pic" idx="2"/>
          </p:nvPr>
        </p:nvSpPr>
        <p:spPr>
          <a:xfrm>
            <a:off x="0" y="0"/>
            <a:ext cx="12192000" cy="6858000"/>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179" name="Google Shape;179;p32"/>
          <p:cNvSpPr/>
          <p:nvPr/>
        </p:nvSpPr>
        <p:spPr>
          <a:xfrm>
            <a:off x="0" y="0"/>
            <a:ext cx="12192000" cy="6858000"/>
          </a:xfrm>
          <a:prstGeom prst="rect">
            <a:avLst/>
          </a:pr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80" name="Google Shape;180;p32"/>
          <p:cNvSpPr/>
          <p:nvPr/>
        </p:nvSpPr>
        <p:spPr>
          <a:xfrm>
            <a:off x="4103077" y="1436077"/>
            <a:ext cx="3985846" cy="3985846"/>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81" name="Google Shape;181;p32"/>
          <p:cNvSpPr/>
          <p:nvPr/>
        </p:nvSpPr>
        <p:spPr>
          <a:xfrm>
            <a:off x="3809998" y="1142999"/>
            <a:ext cx="4572002" cy="4572002"/>
          </a:xfrm>
          <a:prstGeom prst="ellipse">
            <a:avLst/>
          </a:pr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82" name="Google Shape;182;p32"/>
          <p:cNvSpPr/>
          <p:nvPr/>
        </p:nvSpPr>
        <p:spPr>
          <a:xfrm>
            <a:off x="3528647" y="0"/>
            <a:ext cx="7033846" cy="7033846"/>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83" name="Google Shape;183;p32"/>
          <p:cNvSpPr/>
          <p:nvPr/>
        </p:nvSpPr>
        <p:spPr>
          <a:xfrm>
            <a:off x="1079969" y="-2353445"/>
            <a:ext cx="8625290" cy="8625290"/>
          </a:xfrm>
          <a:prstGeom prst="ellipse">
            <a:avLst/>
          </a:pr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84" name="Google Shape;184;p32"/>
          <p:cNvSpPr/>
          <p:nvPr/>
        </p:nvSpPr>
        <p:spPr>
          <a:xfrm>
            <a:off x="9571931" y="1072224"/>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85" name="Google Shape;185;p32"/>
          <p:cNvSpPr/>
          <p:nvPr/>
        </p:nvSpPr>
        <p:spPr>
          <a:xfrm>
            <a:off x="4764275" y="6177783"/>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86" name="Google Shape;186;p32"/>
          <p:cNvSpPr txBox="1"/>
          <p:nvPr/>
        </p:nvSpPr>
        <p:spPr>
          <a:xfrm>
            <a:off x="5162253" y="4315045"/>
            <a:ext cx="1867499" cy="253916"/>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050" b="1" i="0" u="none" strike="noStrike" cap="none">
                <a:solidFill>
                  <a:schemeClr val="dk1"/>
                </a:solidFill>
                <a:latin typeface="Open Sans"/>
                <a:ea typeface="Open Sans"/>
                <a:cs typeface="Open Sans"/>
                <a:sym typeface="Open Sans"/>
              </a:rPr>
              <a:t>Final year project</a:t>
            </a:r>
            <a:endParaRPr/>
          </a:p>
        </p:txBody>
      </p:sp>
      <p:sp>
        <p:nvSpPr>
          <p:cNvPr id="187" name="Google Shape;187;p32"/>
          <p:cNvSpPr txBox="1"/>
          <p:nvPr/>
        </p:nvSpPr>
        <p:spPr>
          <a:xfrm>
            <a:off x="3860614" y="2597278"/>
            <a:ext cx="4470775" cy="1569660"/>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4800" b="1" i="0" u="none" strike="noStrike" cap="none">
                <a:solidFill>
                  <a:schemeClr val="accent1"/>
                </a:solidFill>
                <a:latin typeface="Montserrat"/>
                <a:ea typeface="Montserrat"/>
                <a:cs typeface="Montserrat"/>
                <a:sym typeface="Montserrat"/>
              </a:rPr>
              <a:t>Decentralized</a:t>
            </a:r>
            <a:r>
              <a:rPr lang="en-US" sz="4800" b="1" i="0" u="none" strike="noStrike" cap="none">
                <a:solidFill>
                  <a:schemeClr val="dk1"/>
                </a:solidFill>
                <a:latin typeface="Montserrat"/>
                <a:ea typeface="Montserrat"/>
                <a:cs typeface="Montserrat"/>
                <a:sym typeface="Montserrat"/>
              </a:rPr>
              <a:t> </a:t>
            </a:r>
            <a:endParaRPr/>
          </a:p>
          <a:p>
            <a:pPr marL="0" marR="0" lvl="0" indent="0" algn="ctr" rtl="0">
              <a:spcBef>
                <a:spcPts val="0"/>
              </a:spcBef>
              <a:spcAft>
                <a:spcPts val="0"/>
              </a:spcAft>
              <a:buNone/>
            </a:pPr>
            <a:r>
              <a:rPr lang="en-US" sz="4800" b="1" i="0" u="none" strike="noStrike" cap="none">
                <a:solidFill>
                  <a:schemeClr val="dk1"/>
                </a:solidFill>
                <a:latin typeface="Montserrat"/>
                <a:ea typeface="Montserrat"/>
                <a:cs typeface="Montserrat"/>
                <a:sym typeface="Montserrat"/>
              </a:rPr>
              <a:t>Exchange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7"/>
          <p:cNvSpPr txBox="1">
            <a:spLocks noGrp="1"/>
          </p:cNvSpPr>
          <p:nvPr>
            <p:ph type="title"/>
          </p:nvPr>
        </p:nvSpPr>
        <p:spPr>
          <a:xfrm>
            <a:off x="1714501" y="1090627"/>
            <a:ext cx="5603019" cy="10287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4000"/>
              <a:buFont typeface="Montserrat"/>
              <a:buNone/>
            </a:pPr>
            <a:r>
              <a:rPr lang="en-US" dirty="0"/>
              <a:t>DEX </a:t>
            </a:r>
            <a:r>
              <a:rPr lang="en-US" dirty="0">
                <a:solidFill>
                  <a:schemeClr val="accent1"/>
                </a:solidFill>
              </a:rPr>
              <a:t>Smart Contract</a:t>
            </a:r>
            <a:endParaRPr dirty="0"/>
          </a:p>
        </p:txBody>
      </p:sp>
      <p:cxnSp>
        <p:nvCxnSpPr>
          <p:cNvPr id="255" name="Google Shape;255;p37"/>
          <p:cNvCxnSpPr/>
          <p:nvPr/>
        </p:nvCxnSpPr>
        <p:spPr>
          <a:xfrm>
            <a:off x="2319703" y="3320604"/>
            <a:ext cx="0" cy="1213367"/>
          </a:xfrm>
          <a:prstGeom prst="straightConnector1">
            <a:avLst/>
          </a:prstGeom>
          <a:noFill/>
          <a:ln w="9525" cap="flat" cmpd="sng">
            <a:solidFill>
              <a:schemeClr val="dk1">
                <a:alpha val="20000"/>
              </a:schemeClr>
            </a:solidFill>
            <a:prstDash val="solid"/>
            <a:miter lim="800000"/>
            <a:headEnd type="none" w="sm" len="sm"/>
            <a:tailEnd type="none" w="sm" len="sm"/>
          </a:ln>
        </p:spPr>
      </p:cxnSp>
      <p:cxnSp>
        <p:nvCxnSpPr>
          <p:cNvPr id="256" name="Google Shape;256;p37"/>
          <p:cNvCxnSpPr/>
          <p:nvPr/>
        </p:nvCxnSpPr>
        <p:spPr>
          <a:xfrm>
            <a:off x="3893325" y="4201772"/>
            <a:ext cx="0" cy="875515"/>
          </a:xfrm>
          <a:prstGeom prst="straightConnector1">
            <a:avLst/>
          </a:prstGeom>
          <a:noFill/>
          <a:ln w="9525" cap="flat" cmpd="sng">
            <a:solidFill>
              <a:schemeClr val="dk1">
                <a:alpha val="20000"/>
              </a:schemeClr>
            </a:solidFill>
            <a:prstDash val="solid"/>
            <a:miter lim="800000"/>
            <a:headEnd type="none" w="sm" len="sm"/>
            <a:tailEnd type="none" w="sm" len="sm"/>
          </a:ln>
        </p:spPr>
      </p:cxnSp>
      <p:cxnSp>
        <p:nvCxnSpPr>
          <p:cNvPr id="257" name="Google Shape;257;p37"/>
          <p:cNvCxnSpPr/>
          <p:nvPr/>
        </p:nvCxnSpPr>
        <p:spPr>
          <a:xfrm>
            <a:off x="5484586" y="3314332"/>
            <a:ext cx="0" cy="875515"/>
          </a:xfrm>
          <a:prstGeom prst="straightConnector1">
            <a:avLst/>
          </a:prstGeom>
          <a:noFill/>
          <a:ln w="9525" cap="flat" cmpd="sng">
            <a:solidFill>
              <a:schemeClr val="dk1">
                <a:alpha val="20000"/>
              </a:schemeClr>
            </a:solidFill>
            <a:prstDash val="solid"/>
            <a:miter lim="800000"/>
            <a:headEnd type="none" w="sm" len="sm"/>
            <a:tailEnd type="none" w="sm" len="sm"/>
          </a:ln>
        </p:spPr>
      </p:cxnSp>
      <p:cxnSp>
        <p:nvCxnSpPr>
          <p:cNvPr id="258" name="Google Shape;258;p37"/>
          <p:cNvCxnSpPr/>
          <p:nvPr/>
        </p:nvCxnSpPr>
        <p:spPr>
          <a:xfrm>
            <a:off x="7249733" y="3732567"/>
            <a:ext cx="0" cy="875515"/>
          </a:xfrm>
          <a:prstGeom prst="straightConnector1">
            <a:avLst/>
          </a:prstGeom>
          <a:noFill/>
          <a:ln w="9525" cap="flat" cmpd="sng">
            <a:solidFill>
              <a:schemeClr val="dk1">
                <a:alpha val="20000"/>
              </a:schemeClr>
            </a:solidFill>
            <a:prstDash val="solid"/>
            <a:miter lim="800000"/>
            <a:headEnd type="none" w="sm" len="sm"/>
            <a:tailEnd type="none" w="sm" len="sm"/>
          </a:ln>
        </p:spPr>
      </p:cxnSp>
      <p:cxnSp>
        <p:nvCxnSpPr>
          <p:cNvPr id="259" name="Google Shape;259;p37"/>
          <p:cNvCxnSpPr/>
          <p:nvPr/>
        </p:nvCxnSpPr>
        <p:spPr>
          <a:xfrm>
            <a:off x="8844640" y="2823076"/>
            <a:ext cx="0" cy="875515"/>
          </a:xfrm>
          <a:prstGeom prst="straightConnector1">
            <a:avLst/>
          </a:prstGeom>
          <a:noFill/>
          <a:ln w="9525" cap="flat" cmpd="sng">
            <a:solidFill>
              <a:schemeClr val="dk1">
                <a:alpha val="20000"/>
              </a:schemeClr>
            </a:solidFill>
            <a:prstDash val="solid"/>
            <a:miter lim="800000"/>
            <a:headEnd type="none" w="sm" len="sm"/>
            <a:tailEnd type="none" w="sm" len="sm"/>
          </a:ln>
        </p:spPr>
      </p:cxnSp>
      <p:sp>
        <p:nvSpPr>
          <p:cNvPr id="260" name="Google Shape;260;p37"/>
          <p:cNvSpPr/>
          <p:nvPr/>
        </p:nvSpPr>
        <p:spPr>
          <a:xfrm>
            <a:off x="9833722" y="980162"/>
            <a:ext cx="1132820" cy="1132814"/>
          </a:xfrm>
          <a:prstGeom prst="ellipse">
            <a:avLst/>
          </a:prstGeom>
          <a:gradFill>
            <a:gsLst>
              <a:gs pos="0">
                <a:srgbClr val="001847">
                  <a:alpha val="0"/>
                </a:srgbClr>
              </a:gs>
              <a:gs pos="100000">
                <a:srgbClr val="FEFFFE">
                  <a:alpha val="40000"/>
                </a:srgbClr>
              </a:gs>
            </a:gsLst>
            <a:path path="circle">
              <a:fillToRect l="50000" t="50000" r="50000" b="50000"/>
            </a:path>
            <a:tileRect/>
          </a:gra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endParaRPr sz="1000">
              <a:solidFill>
                <a:srgbClr val="FFFFFF"/>
              </a:solidFill>
              <a:latin typeface="Open Sans"/>
              <a:ea typeface="Open Sans"/>
              <a:cs typeface="Open Sans"/>
              <a:sym typeface="Open Sans"/>
            </a:endParaRPr>
          </a:p>
        </p:txBody>
      </p:sp>
      <p:sp>
        <p:nvSpPr>
          <p:cNvPr id="261" name="Google Shape;261;p37"/>
          <p:cNvSpPr/>
          <p:nvPr/>
        </p:nvSpPr>
        <p:spPr>
          <a:xfrm>
            <a:off x="2298683" y="3104303"/>
            <a:ext cx="2076239" cy="1416767"/>
          </a:xfrm>
          <a:custGeom>
            <a:avLst/>
            <a:gdLst/>
            <a:ahLst/>
            <a:cxnLst/>
            <a:rect l="l" t="t" r="r" b="b"/>
            <a:pathLst>
              <a:path w="15298" h="10413" extrusionOk="0">
                <a:moveTo>
                  <a:pt x="2668" y="443"/>
                </a:moveTo>
                <a:lnTo>
                  <a:pt x="14265" y="7138"/>
                </a:lnTo>
                <a:cubicBezTo>
                  <a:pt x="15032" y="7581"/>
                  <a:pt x="15298" y="8572"/>
                  <a:pt x="14855" y="9340"/>
                </a:cubicBezTo>
                <a:lnTo>
                  <a:pt x="14832" y="9379"/>
                </a:lnTo>
                <a:cubicBezTo>
                  <a:pt x="14389" y="10147"/>
                  <a:pt x="13398" y="10413"/>
                  <a:pt x="12630" y="9969"/>
                </a:cubicBezTo>
                <a:lnTo>
                  <a:pt x="1034" y="3274"/>
                </a:lnTo>
                <a:cubicBezTo>
                  <a:pt x="266" y="2831"/>
                  <a:pt x="0" y="1840"/>
                  <a:pt x="444" y="1072"/>
                </a:cubicBezTo>
                <a:lnTo>
                  <a:pt x="466" y="1033"/>
                </a:lnTo>
                <a:cubicBezTo>
                  <a:pt x="910" y="265"/>
                  <a:pt x="1901" y="0"/>
                  <a:pt x="2668" y="443"/>
                </a:cubicBezTo>
                <a:close/>
              </a:path>
            </a:pathLst>
          </a:cu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2" name="Google Shape;262;p37"/>
          <p:cNvSpPr/>
          <p:nvPr/>
        </p:nvSpPr>
        <p:spPr>
          <a:xfrm>
            <a:off x="2298683" y="3103454"/>
            <a:ext cx="2076239" cy="1416767"/>
          </a:xfrm>
          <a:custGeom>
            <a:avLst/>
            <a:gdLst/>
            <a:ahLst/>
            <a:cxnLst/>
            <a:rect l="l" t="t" r="r" b="b"/>
            <a:pathLst>
              <a:path w="15298" h="10413" extrusionOk="0">
                <a:moveTo>
                  <a:pt x="2668" y="443"/>
                </a:moveTo>
                <a:lnTo>
                  <a:pt x="14265" y="7138"/>
                </a:lnTo>
                <a:cubicBezTo>
                  <a:pt x="15032" y="7581"/>
                  <a:pt x="15298" y="8572"/>
                  <a:pt x="14855" y="9340"/>
                </a:cubicBezTo>
                <a:lnTo>
                  <a:pt x="14832" y="9379"/>
                </a:lnTo>
                <a:cubicBezTo>
                  <a:pt x="14389" y="10147"/>
                  <a:pt x="13398" y="10413"/>
                  <a:pt x="12630" y="9969"/>
                </a:cubicBezTo>
                <a:lnTo>
                  <a:pt x="1034" y="3274"/>
                </a:lnTo>
                <a:cubicBezTo>
                  <a:pt x="266" y="2831"/>
                  <a:pt x="0" y="1840"/>
                  <a:pt x="444" y="1072"/>
                </a:cubicBezTo>
                <a:lnTo>
                  <a:pt x="466" y="1033"/>
                </a:lnTo>
                <a:cubicBezTo>
                  <a:pt x="910" y="265"/>
                  <a:pt x="1901" y="0"/>
                  <a:pt x="2668" y="443"/>
                </a:cubicBezTo>
                <a:close/>
              </a:path>
            </a:pathLst>
          </a:custGeom>
          <a:gradFill>
            <a:gsLst>
              <a:gs pos="0">
                <a:srgbClr val="001847">
                  <a:alpha val="0"/>
                </a:srgbClr>
              </a:gs>
              <a:gs pos="100000">
                <a:srgbClr val="2574FB">
                  <a:alpha val="20000"/>
                </a:srgbClr>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3" name="Google Shape;263;p37"/>
          <p:cNvSpPr/>
          <p:nvPr/>
        </p:nvSpPr>
        <p:spPr>
          <a:xfrm>
            <a:off x="3872305" y="3103454"/>
            <a:ext cx="2077924" cy="1415080"/>
          </a:xfrm>
          <a:custGeom>
            <a:avLst/>
            <a:gdLst/>
            <a:ahLst/>
            <a:cxnLst/>
            <a:rect l="l" t="t" r="r" b="b"/>
            <a:pathLst>
              <a:path w="15298" h="10413" extrusionOk="0">
                <a:moveTo>
                  <a:pt x="12629" y="443"/>
                </a:moveTo>
                <a:lnTo>
                  <a:pt x="1033" y="7138"/>
                </a:lnTo>
                <a:cubicBezTo>
                  <a:pt x="265" y="7582"/>
                  <a:pt x="0" y="8573"/>
                  <a:pt x="443" y="9341"/>
                </a:cubicBezTo>
                <a:lnTo>
                  <a:pt x="466" y="9380"/>
                </a:lnTo>
                <a:cubicBezTo>
                  <a:pt x="909" y="10147"/>
                  <a:pt x="1900" y="10413"/>
                  <a:pt x="2668" y="9970"/>
                </a:cubicBezTo>
                <a:lnTo>
                  <a:pt x="14264" y="3275"/>
                </a:lnTo>
                <a:cubicBezTo>
                  <a:pt x="15032" y="2831"/>
                  <a:pt x="15298" y="1840"/>
                  <a:pt x="14854" y="1072"/>
                </a:cubicBezTo>
                <a:lnTo>
                  <a:pt x="14832" y="1033"/>
                </a:lnTo>
                <a:cubicBezTo>
                  <a:pt x="14388" y="266"/>
                  <a:pt x="13397" y="0"/>
                  <a:pt x="12629" y="443"/>
                </a:cubicBezTo>
                <a:close/>
              </a:path>
            </a:pathLst>
          </a:cu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4" name="Google Shape;264;p37"/>
          <p:cNvSpPr/>
          <p:nvPr/>
        </p:nvSpPr>
        <p:spPr>
          <a:xfrm>
            <a:off x="3872305" y="3103454"/>
            <a:ext cx="2077924" cy="1415080"/>
          </a:xfrm>
          <a:custGeom>
            <a:avLst/>
            <a:gdLst/>
            <a:ahLst/>
            <a:cxnLst/>
            <a:rect l="l" t="t" r="r" b="b"/>
            <a:pathLst>
              <a:path w="15298" h="10413" extrusionOk="0">
                <a:moveTo>
                  <a:pt x="12629" y="443"/>
                </a:moveTo>
                <a:lnTo>
                  <a:pt x="1033" y="7138"/>
                </a:lnTo>
                <a:cubicBezTo>
                  <a:pt x="265" y="7582"/>
                  <a:pt x="0" y="8573"/>
                  <a:pt x="443" y="9341"/>
                </a:cubicBezTo>
                <a:lnTo>
                  <a:pt x="466" y="9380"/>
                </a:lnTo>
                <a:cubicBezTo>
                  <a:pt x="909" y="10147"/>
                  <a:pt x="1900" y="10413"/>
                  <a:pt x="2668" y="9970"/>
                </a:cubicBezTo>
                <a:lnTo>
                  <a:pt x="14264" y="3275"/>
                </a:lnTo>
                <a:cubicBezTo>
                  <a:pt x="15032" y="2831"/>
                  <a:pt x="15298" y="1840"/>
                  <a:pt x="14854" y="1072"/>
                </a:cubicBezTo>
                <a:lnTo>
                  <a:pt x="14832" y="1033"/>
                </a:lnTo>
                <a:cubicBezTo>
                  <a:pt x="14388" y="266"/>
                  <a:pt x="13397" y="0"/>
                  <a:pt x="12629" y="443"/>
                </a:cubicBezTo>
                <a:close/>
              </a:path>
            </a:pathLst>
          </a:custGeom>
          <a:gradFill>
            <a:gsLst>
              <a:gs pos="0">
                <a:srgbClr val="001847">
                  <a:alpha val="0"/>
                </a:srgbClr>
              </a:gs>
              <a:gs pos="99000">
                <a:srgbClr val="6A11CA">
                  <a:alpha val="20000"/>
                </a:srgbClr>
              </a:gs>
              <a:gs pos="100000">
                <a:srgbClr val="6A11CA">
                  <a:alpha val="20000"/>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5" name="Google Shape;265;p37"/>
          <p:cNvSpPr/>
          <p:nvPr/>
        </p:nvSpPr>
        <p:spPr>
          <a:xfrm rot="2700000">
            <a:off x="5545385" y="2880948"/>
            <a:ext cx="2076239" cy="1415080"/>
          </a:xfrm>
          <a:custGeom>
            <a:avLst/>
            <a:gdLst/>
            <a:ahLst/>
            <a:cxnLst/>
            <a:rect l="l" t="t" r="r" b="b"/>
            <a:pathLst>
              <a:path w="15298" h="10413" extrusionOk="0">
                <a:moveTo>
                  <a:pt x="12630" y="443"/>
                </a:moveTo>
                <a:lnTo>
                  <a:pt x="1033" y="7138"/>
                </a:lnTo>
                <a:cubicBezTo>
                  <a:pt x="266" y="7582"/>
                  <a:pt x="0" y="8573"/>
                  <a:pt x="443" y="9341"/>
                </a:cubicBezTo>
                <a:lnTo>
                  <a:pt x="466" y="9379"/>
                </a:lnTo>
                <a:cubicBezTo>
                  <a:pt x="909" y="10147"/>
                  <a:pt x="1900" y="10413"/>
                  <a:pt x="2668" y="9970"/>
                </a:cubicBezTo>
                <a:lnTo>
                  <a:pt x="14264" y="3275"/>
                </a:lnTo>
                <a:cubicBezTo>
                  <a:pt x="15032" y="2831"/>
                  <a:pt x="15298" y="1840"/>
                  <a:pt x="14854" y="1072"/>
                </a:cubicBezTo>
                <a:lnTo>
                  <a:pt x="14832" y="1033"/>
                </a:lnTo>
                <a:cubicBezTo>
                  <a:pt x="14389" y="266"/>
                  <a:pt x="13398" y="0"/>
                  <a:pt x="12630" y="443"/>
                </a:cubicBezTo>
                <a:close/>
              </a:path>
            </a:pathLst>
          </a:cu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6" name="Google Shape;266;p37"/>
          <p:cNvSpPr/>
          <p:nvPr/>
        </p:nvSpPr>
        <p:spPr>
          <a:xfrm rot="2700000">
            <a:off x="5545385" y="2880948"/>
            <a:ext cx="2076239" cy="1415080"/>
          </a:xfrm>
          <a:custGeom>
            <a:avLst/>
            <a:gdLst/>
            <a:ahLst/>
            <a:cxnLst/>
            <a:rect l="l" t="t" r="r" b="b"/>
            <a:pathLst>
              <a:path w="15298" h="10413" extrusionOk="0">
                <a:moveTo>
                  <a:pt x="12630" y="443"/>
                </a:moveTo>
                <a:lnTo>
                  <a:pt x="1033" y="7138"/>
                </a:lnTo>
                <a:cubicBezTo>
                  <a:pt x="266" y="7582"/>
                  <a:pt x="0" y="8573"/>
                  <a:pt x="443" y="9341"/>
                </a:cubicBezTo>
                <a:lnTo>
                  <a:pt x="466" y="9379"/>
                </a:lnTo>
                <a:cubicBezTo>
                  <a:pt x="909" y="10147"/>
                  <a:pt x="1900" y="10413"/>
                  <a:pt x="2668" y="9970"/>
                </a:cubicBezTo>
                <a:lnTo>
                  <a:pt x="14264" y="3275"/>
                </a:lnTo>
                <a:cubicBezTo>
                  <a:pt x="15032" y="2831"/>
                  <a:pt x="15298" y="1840"/>
                  <a:pt x="14854" y="1072"/>
                </a:cubicBezTo>
                <a:lnTo>
                  <a:pt x="14832" y="1033"/>
                </a:lnTo>
                <a:cubicBezTo>
                  <a:pt x="14389" y="266"/>
                  <a:pt x="13398" y="0"/>
                  <a:pt x="12630" y="443"/>
                </a:cubicBezTo>
                <a:close/>
              </a:path>
            </a:pathLst>
          </a:custGeom>
          <a:gradFill>
            <a:gsLst>
              <a:gs pos="0">
                <a:srgbClr val="001847">
                  <a:alpha val="0"/>
                </a:srgbClr>
              </a:gs>
              <a:gs pos="99000">
                <a:srgbClr val="2574FB">
                  <a:alpha val="20000"/>
                </a:srgbClr>
              </a:gs>
              <a:gs pos="100000">
                <a:srgbClr val="2574FB">
                  <a:alpha val="20000"/>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7" name="Google Shape;267;p37"/>
          <p:cNvSpPr/>
          <p:nvPr/>
        </p:nvSpPr>
        <p:spPr>
          <a:xfrm rot="-3600000">
            <a:off x="7223254" y="2658244"/>
            <a:ext cx="2076239" cy="1415080"/>
          </a:xfrm>
          <a:custGeom>
            <a:avLst/>
            <a:gdLst/>
            <a:ahLst/>
            <a:cxnLst/>
            <a:rect l="l" t="t" r="r" b="b"/>
            <a:pathLst>
              <a:path w="15298" h="10413" extrusionOk="0">
                <a:moveTo>
                  <a:pt x="2668" y="444"/>
                </a:moveTo>
                <a:lnTo>
                  <a:pt x="14264" y="7139"/>
                </a:lnTo>
                <a:cubicBezTo>
                  <a:pt x="15032" y="7582"/>
                  <a:pt x="15298" y="8573"/>
                  <a:pt x="14854" y="9341"/>
                </a:cubicBezTo>
                <a:lnTo>
                  <a:pt x="14832" y="9380"/>
                </a:lnTo>
                <a:cubicBezTo>
                  <a:pt x="14389" y="10148"/>
                  <a:pt x="13398" y="10413"/>
                  <a:pt x="12630" y="9970"/>
                </a:cubicBezTo>
                <a:lnTo>
                  <a:pt x="1034" y="3275"/>
                </a:lnTo>
                <a:cubicBezTo>
                  <a:pt x="266" y="2832"/>
                  <a:pt x="0" y="1841"/>
                  <a:pt x="443" y="1073"/>
                </a:cubicBezTo>
                <a:lnTo>
                  <a:pt x="466" y="1034"/>
                </a:lnTo>
                <a:cubicBezTo>
                  <a:pt x="909" y="266"/>
                  <a:pt x="1900" y="0"/>
                  <a:pt x="2668" y="444"/>
                </a:cubicBezTo>
                <a:close/>
              </a:path>
            </a:pathLst>
          </a:cu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8" name="Google Shape;268;p37"/>
          <p:cNvSpPr/>
          <p:nvPr/>
        </p:nvSpPr>
        <p:spPr>
          <a:xfrm rot="-3600000">
            <a:off x="7223254" y="2658244"/>
            <a:ext cx="2076239" cy="1415080"/>
          </a:xfrm>
          <a:custGeom>
            <a:avLst/>
            <a:gdLst/>
            <a:ahLst/>
            <a:cxnLst/>
            <a:rect l="l" t="t" r="r" b="b"/>
            <a:pathLst>
              <a:path w="15298" h="10413" extrusionOk="0">
                <a:moveTo>
                  <a:pt x="2668" y="444"/>
                </a:moveTo>
                <a:lnTo>
                  <a:pt x="14264" y="7139"/>
                </a:lnTo>
                <a:cubicBezTo>
                  <a:pt x="15032" y="7582"/>
                  <a:pt x="15298" y="8573"/>
                  <a:pt x="14854" y="9341"/>
                </a:cubicBezTo>
                <a:lnTo>
                  <a:pt x="14832" y="9380"/>
                </a:lnTo>
                <a:cubicBezTo>
                  <a:pt x="14389" y="10148"/>
                  <a:pt x="13398" y="10413"/>
                  <a:pt x="12630" y="9970"/>
                </a:cubicBezTo>
                <a:lnTo>
                  <a:pt x="1034" y="3275"/>
                </a:lnTo>
                <a:cubicBezTo>
                  <a:pt x="266" y="2832"/>
                  <a:pt x="0" y="1841"/>
                  <a:pt x="443" y="1073"/>
                </a:cubicBezTo>
                <a:lnTo>
                  <a:pt x="466" y="1034"/>
                </a:lnTo>
                <a:cubicBezTo>
                  <a:pt x="909" y="266"/>
                  <a:pt x="1900" y="0"/>
                  <a:pt x="2668" y="444"/>
                </a:cubicBezTo>
                <a:close/>
              </a:path>
            </a:pathLst>
          </a:custGeom>
          <a:gradFill>
            <a:gsLst>
              <a:gs pos="0">
                <a:srgbClr val="001847">
                  <a:alpha val="0"/>
                </a:srgbClr>
              </a:gs>
              <a:gs pos="98000">
                <a:srgbClr val="1162E8">
                  <a:alpha val="20000"/>
                </a:srgbClr>
              </a:gs>
              <a:gs pos="100000">
                <a:srgbClr val="1162E8">
                  <a:alpha val="20000"/>
                </a:srgbClr>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9" name="Google Shape;269;p37"/>
          <p:cNvSpPr/>
          <p:nvPr/>
        </p:nvSpPr>
        <p:spPr>
          <a:xfrm rot="-885033">
            <a:off x="8686983" y="1527264"/>
            <a:ext cx="2077924" cy="1415080"/>
          </a:xfrm>
          <a:custGeom>
            <a:avLst/>
            <a:gdLst/>
            <a:ahLst/>
            <a:cxnLst/>
            <a:rect l="l" t="t" r="r" b="b"/>
            <a:pathLst>
              <a:path w="15298" h="10413" extrusionOk="0">
                <a:moveTo>
                  <a:pt x="12630" y="444"/>
                </a:moveTo>
                <a:lnTo>
                  <a:pt x="1033" y="7139"/>
                </a:lnTo>
                <a:cubicBezTo>
                  <a:pt x="266" y="7582"/>
                  <a:pt x="0" y="8573"/>
                  <a:pt x="443" y="9341"/>
                </a:cubicBezTo>
                <a:lnTo>
                  <a:pt x="466" y="9380"/>
                </a:lnTo>
                <a:cubicBezTo>
                  <a:pt x="909" y="10148"/>
                  <a:pt x="1900" y="10413"/>
                  <a:pt x="2668" y="9970"/>
                </a:cubicBezTo>
                <a:lnTo>
                  <a:pt x="14264" y="3275"/>
                </a:lnTo>
                <a:cubicBezTo>
                  <a:pt x="15032" y="2832"/>
                  <a:pt x="15298" y="1841"/>
                  <a:pt x="14854" y="1073"/>
                </a:cubicBezTo>
                <a:lnTo>
                  <a:pt x="14832" y="1034"/>
                </a:lnTo>
                <a:cubicBezTo>
                  <a:pt x="14389" y="266"/>
                  <a:pt x="13398" y="0"/>
                  <a:pt x="12630" y="444"/>
                </a:cubicBezTo>
                <a:close/>
              </a:path>
            </a:pathLst>
          </a:cu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70" name="Google Shape;270;p37"/>
          <p:cNvSpPr/>
          <p:nvPr/>
        </p:nvSpPr>
        <p:spPr>
          <a:xfrm rot="-885033">
            <a:off x="8686983" y="1527264"/>
            <a:ext cx="2077924" cy="1415080"/>
          </a:xfrm>
          <a:custGeom>
            <a:avLst/>
            <a:gdLst/>
            <a:ahLst/>
            <a:cxnLst/>
            <a:rect l="l" t="t" r="r" b="b"/>
            <a:pathLst>
              <a:path w="15298" h="10413" extrusionOk="0">
                <a:moveTo>
                  <a:pt x="12630" y="444"/>
                </a:moveTo>
                <a:lnTo>
                  <a:pt x="1033" y="7139"/>
                </a:lnTo>
                <a:cubicBezTo>
                  <a:pt x="266" y="7582"/>
                  <a:pt x="0" y="8573"/>
                  <a:pt x="443" y="9341"/>
                </a:cubicBezTo>
                <a:lnTo>
                  <a:pt x="466" y="9380"/>
                </a:lnTo>
                <a:cubicBezTo>
                  <a:pt x="909" y="10148"/>
                  <a:pt x="1900" y="10413"/>
                  <a:pt x="2668" y="9970"/>
                </a:cubicBezTo>
                <a:lnTo>
                  <a:pt x="14264" y="3275"/>
                </a:lnTo>
                <a:cubicBezTo>
                  <a:pt x="15032" y="2832"/>
                  <a:pt x="15298" y="1841"/>
                  <a:pt x="14854" y="1073"/>
                </a:cubicBezTo>
                <a:lnTo>
                  <a:pt x="14832" y="1034"/>
                </a:lnTo>
                <a:cubicBezTo>
                  <a:pt x="14389" y="266"/>
                  <a:pt x="13398" y="0"/>
                  <a:pt x="12630" y="444"/>
                </a:cubicBezTo>
                <a:close/>
              </a:path>
            </a:pathLst>
          </a:custGeom>
          <a:gradFill>
            <a:gsLst>
              <a:gs pos="0">
                <a:srgbClr val="001847">
                  <a:alpha val="0"/>
                </a:srgbClr>
              </a:gs>
              <a:gs pos="100000">
                <a:srgbClr val="0A55D3">
                  <a:alpha val="20000"/>
                </a:srgbClr>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71" name="Google Shape;271;p37"/>
          <p:cNvSpPr/>
          <p:nvPr/>
        </p:nvSpPr>
        <p:spPr>
          <a:xfrm>
            <a:off x="2377123" y="3177185"/>
            <a:ext cx="343116" cy="343114"/>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endParaRPr sz="1000">
              <a:solidFill>
                <a:srgbClr val="FFFFFF"/>
              </a:solidFill>
              <a:latin typeface="Open Sans"/>
              <a:ea typeface="Open Sans"/>
              <a:cs typeface="Open Sans"/>
              <a:sym typeface="Open Sans"/>
            </a:endParaRPr>
          </a:p>
        </p:txBody>
      </p:sp>
      <p:sp>
        <p:nvSpPr>
          <p:cNvPr id="272" name="Google Shape;272;p37"/>
          <p:cNvSpPr/>
          <p:nvPr/>
        </p:nvSpPr>
        <p:spPr>
          <a:xfrm>
            <a:off x="3953675" y="4091585"/>
            <a:ext cx="343116" cy="343114"/>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endParaRPr sz="1000">
              <a:solidFill>
                <a:srgbClr val="FFFFFF"/>
              </a:solidFill>
              <a:latin typeface="Open Sans"/>
              <a:ea typeface="Open Sans"/>
              <a:cs typeface="Open Sans"/>
              <a:sym typeface="Open Sans"/>
            </a:endParaRPr>
          </a:p>
        </p:txBody>
      </p:sp>
      <p:sp>
        <p:nvSpPr>
          <p:cNvPr id="273" name="Google Shape;273;p37"/>
          <p:cNvSpPr/>
          <p:nvPr/>
        </p:nvSpPr>
        <p:spPr>
          <a:xfrm>
            <a:off x="5530760" y="3177185"/>
            <a:ext cx="343116" cy="343114"/>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endParaRPr sz="1000">
              <a:solidFill>
                <a:srgbClr val="FFFFFF"/>
              </a:solidFill>
              <a:latin typeface="Open Sans"/>
              <a:ea typeface="Open Sans"/>
              <a:cs typeface="Open Sans"/>
              <a:sym typeface="Open Sans"/>
            </a:endParaRPr>
          </a:p>
        </p:txBody>
      </p:sp>
      <p:sp>
        <p:nvSpPr>
          <p:cNvPr id="274" name="Google Shape;274;p37"/>
          <p:cNvSpPr/>
          <p:nvPr/>
        </p:nvSpPr>
        <p:spPr>
          <a:xfrm>
            <a:off x="7317520" y="3639641"/>
            <a:ext cx="343116" cy="343114"/>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endParaRPr sz="1000">
              <a:solidFill>
                <a:srgbClr val="FFFFFF"/>
              </a:solidFill>
              <a:latin typeface="Open Sans"/>
              <a:ea typeface="Open Sans"/>
              <a:cs typeface="Open Sans"/>
              <a:sym typeface="Open Sans"/>
            </a:endParaRPr>
          </a:p>
        </p:txBody>
      </p:sp>
      <p:sp>
        <p:nvSpPr>
          <p:cNvPr id="275" name="Google Shape;275;p37"/>
          <p:cNvSpPr/>
          <p:nvPr/>
        </p:nvSpPr>
        <p:spPr>
          <a:xfrm>
            <a:off x="8915093" y="2693712"/>
            <a:ext cx="343116" cy="343114"/>
          </a:xfrm>
          <a:prstGeom prst="ellipse">
            <a:avLst/>
          </a:prstGeom>
          <a:solidFill>
            <a:schemeClr val="accent5"/>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endParaRPr sz="1000">
              <a:solidFill>
                <a:srgbClr val="FFFFFF"/>
              </a:solidFill>
              <a:latin typeface="Open Sans"/>
              <a:ea typeface="Open Sans"/>
              <a:cs typeface="Open Sans"/>
              <a:sym typeface="Open Sans"/>
            </a:endParaRPr>
          </a:p>
        </p:txBody>
      </p:sp>
      <p:sp>
        <p:nvSpPr>
          <p:cNvPr id="276" name="Google Shape;276;p37"/>
          <p:cNvSpPr txBox="1"/>
          <p:nvPr/>
        </p:nvSpPr>
        <p:spPr>
          <a:xfrm>
            <a:off x="2319703" y="4604850"/>
            <a:ext cx="1344495" cy="931794"/>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Immutable</a:t>
            </a:r>
            <a:endParaRPr/>
          </a:p>
          <a:p>
            <a:pPr marL="0" marR="0" lvl="0" indent="0" algn="l" rtl="0">
              <a:lnSpc>
                <a:spcPct val="120000"/>
              </a:lnSpc>
              <a:spcBef>
                <a:spcPts val="600"/>
              </a:spcBef>
              <a:spcAft>
                <a:spcPts val="0"/>
              </a:spcAft>
              <a:buNone/>
            </a:pPr>
            <a:r>
              <a:rPr lang="en-US" sz="1000">
                <a:solidFill>
                  <a:schemeClr val="dk1"/>
                </a:solidFill>
                <a:latin typeface="Open Sans"/>
                <a:ea typeface="Open Sans"/>
                <a:cs typeface="Open Sans"/>
                <a:sym typeface="Open Sans"/>
              </a:rPr>
              <a:t>These are immutable and cannot be modified.</a:t>
            </a:r>
            <a:endParaRPr/>
          </a:p>
        </p:txBody>
      </p:sp>
      <p:sp>
        <p:nvSpPr>
          <p:cNvPr id="277" name="Google Shape;277;p37"/>
          <p:cNvSpPr txBox="1"/>
          <p:nvPr/>
        </p:nvSpPr>
        <p:spPr>
          <a:xfrm>
            <a:off x="3893325" y="5154215"/>
            <a:ext cx="1344495" cy="944874"/>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Trustless</a:t>
            </a:r>
            <a:endParaRPr/>
          </a:p>
          <a:p>
            <a:pPr marL="0" marR="0" lvl="0" indent="0" algn="l" rtl="0">
              <a:lnSpc>
                <a:spcPct val="120000"/>
              </a:lnSpc>
              <a:spcBef>
                <a:spcPts val="600"/>
              </a:spcBef>
              <a:spcAft>
                <a:spcPts val="0"/>
              </a:spcAft>
              <a:buNone/>
            </a:pPr>
            <a:r>
              <a:rPr lang="en-US" sz="1000">
                <a:solidFill>
                  <a:schemeClr val="dk1"/>
                </a:solidFill>
                <a:latin typeface="Open Sans"/>
                <a:ea typeface="Open Sans"/>
                <a:cs typeface="Open Sans"/>
                <a:sym typeface="Open Sans"/>
              </a:rPr>
              <a:t>They eliminate the need for trust between parties.</a:t>
            </a:r>
            <a:endParaRPr/>
          </a:p>
        </p:txBody>
      </p:sp>
      <p:sp>
        <p:nvSpPr>
          <p:cNvPr id="278" name="Google Shape;278;p37"/>
          <p:cNvSpPr txBox="1"/>
          <p:nvPr/>
        </p:nvSpPr>
        <p:spPr>
          <a:xfrm>
            <a:off x="5484586" y="4253884"/>
            <a:ext cx="1344495" cy="1338059"/>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Code-Driven Execution</a:t>
            </a:r>
            <a:endParaRPr/>
          </a:p>
          <a:p>
            <a:pPr marL="0" marR="0" lvl="0" indent="0" algn="l" rtl="0">
              <a:lnSpc>
                <a:spcPct val="120000"/>
              </a:lnSpc>
              <a:spcBef>
                <a:spcPts val="600"/>
              </a:spcBef>
              <a:spcAft>
                <a:spcPts val="0"/>
              </a:spcAft>
              <a:buNone/>
            </a:pPr>
            <a:r>
              <a:rPr lang="en-US" sz="1000">
                <a:solidFill>
                  <a:schemeClr val="dk1"/>
                </a:solidFill>
                <a:latin typeface="Open Sans"/>
                <a:ea typeface="Open Sans"/>
                <a:cs typeface="Open Sans"/>
                <a:sym typeface="Open Sans"/>
              </a:rPr>
              <a:t>It executes when the terms of agreement written in the code are fulfilled.</a:t>
            </a:r>
            <a:endParaRPr/>
          </a:p>
        </p:txBody>
      </p:sp>
      <p:sp>
        <p:nvSpPr>
          <p:cNvPr id="279" name="Google Shape;279;p37"/>
          <p:cNvSpPr txBox="1"/>
          <p:nvPr/>
        </p:nvSpPr>
        <p:spPr>
          <a:xfrm>
            <a:off x="7237125" y="4665173"/>
            <a:ext cx="1473816" cy="1116459"/>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Automation</a:t>
            </a:r>
            <a:endParaRPr/>
          </a:p>
          <a:p>
            <a:pPr marL="0" marR="0" lvl="0" indent="0" algn="l" rtl="0">
              <a:lnSpc>
                <a:spcPct val="120000"/>
              </a:lnSpc>
              <a:spcBef>
                <a:spcPts val="600"/>
              </a:spcBef>
              <a:spcAft>
                <a:spcPts val="0"/>
              </a:spcAft>
              <a:buNone/>
            </a:pPr>
            <a:r>
              <a:rPr lang="en-US" sz="1000">
                <a:solidFill>
                  <a:schemeClr val="dk1"/>
                </a:solidFill>
                <a:latin typeface="Open Sans"/>
                <a:ea typeface="Open Sans"/>
                <a:cs typeface="Open Sans"/>
                <a:sym typeface="Open Sans"/>
              </a:rPr>
              <a:t>Smart contracts executed automatically without the need of any intermediary</a:t>
            </a:r>
            <a:endParaRPr/>
          </a:p>
        </p:txBody>
      </p:sp>
      <p:sp>
        <p:nvSpPr>
          <p:cNvPr id="280" name="Google Shape;280;p37"/>
          <p:cNvSpPr txBox="1"/>
          <p:nvPr/>
        </p:nvSpPr>
        <p:spPr>
          <a:xfrm>
            <a:off x="8844640" y="3735554"/>
            <a:ext cx="1473816" cy="931794"/>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Deploy</a:t>
            </a:r>
            <a:endParaRPr/>
          </a:p>
          <a:p>
            <a:pPr marL="0" marR="0" lvl="0" indent="0" algn="l" rtl="0">
              <a:lnSpc>
                <a:spcPct val="120000"/>
              </a:lnSpc>
              <a:spcBef>
                <a:spcPts val="600"/>
              </a:spcBef>
              <a:spcAft>
                <a:spcPts val="0"/>
              </a:spcAft>
              <a:buNone/>
            </a:pPr>
            <a:r>
              <a:rPr lang="en-US" sz="1000">
                <a:solidFill>
                  <a:schemeClr val="dk1"/>
                </a:solidFill>
                <a:latin typeface="Open Sans"/>
                <a:ea typeface="Open Sans"/>
                <a:cs typeface="Open Sans"/>
                <a:sym typeface="Open Sans"/>
              </a:rPr>
              <a:t>Smart contracts are deployed on blockchains like Ethereum etc.</a:t>
            </a:r>
            <a:endParaRPr/>
          </a:p>
        </p:txBody>
      </p:sp>
      <p:sp>
        <p:nvSpPr>
          <p:cNvPr id="281" name="Google Shape;281;p37"/>
          <p:cNvSpPr txBox="1"/>
          <p:nvPr/>
        </p:nvSpPr>
        <p:spPr>
          <a:xfrm>
            <a:off x="1662879" y="1785435"/>
            <a:ext cx="36963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Open Sans"/>
                <a:ea typeface="Open Sans"/>
                <a:cs typeface="Open Sans"/>
                <a:sym typeface="Open Sans"/>
              </a:rPr>
              <a:t>Backbone of Blockchain</a:t>
            </a:r>
            <a:endParaRPr sz="1800" dirty="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8" descr="A computer screen shot of a document&#10;&#10;Description automatically generated"/>
          <p:cNvPicPr preferRelativeResize="0"/>
          <p:nvPr/>
        </p:nvPicPr>
        <p:blipFill rotWithShape="1">
          <a:blip r:embed="rId3">
            <a:alphaModFix/>
          </a:blip>
          <a:srcRect/>
          <a:stretch/>
        </p:blipFill>
        <p:spPr>
          <a:xfrm>
            <a:off x="1147774" y="643855"/>
            <a:ext cx="9896452" cy="5570289"/>
          </a:xfrm>
          <a:prstGeom prst="rect">
            <a:avLst/>
          </a:prstGeom>
          <a:noFill/>
          <a:ln>
            <a:noFill/>
          </a:ln>
          <a:effectLst>
            <a:outerShdw blurRad="190500" algn="tl" rotWithShape="0">
              <a:srgbClr val="2574FB">
                <a:alpha val="69803"/>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1"/>
          <p:cNvSpPr txBox="1">
            <a:spLocks noGrp="1"/>
          </p:cNvSpPr>
          <p:nvPr>
            <p:ph type="title"/>
          </p:nvPr>
        </p:nvSpPr>
        <p:spPr>
          <a:xfrm>
            <a:off x="1093399" y="816940"/>
            <a:ext cx="10519212" cy="691806"/>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rgbClr val="2574FB"/>
              </a:buClr>
              <a:buSzPts val="4000"/>
              <a:buFont typeface="Arial"/>
              <a:buNone/>
            </a:pPr>
            <a:r>
              <a:rPr lang="en-US" b="0" i="0">
                <a:solidFill>
                  <a:srgbClr val="2574FB"/>
                </a:solidFill>
                <a:latin typeface="Arial"/>
                <a:ea typeface="Arial"/>
                <a:cs typeface="Arial"/>
                <a:sym typeface="Arial"/>
              </a:rPr>
              <a:t>Unlocking Liquidity: </a:t>
            </a:r>
            <a:r>
              <a:rPr lang="en-US" b="0" i="0">
                <a:solidFill>
                  <a:srgbClr val="D1D5DB"/>
                </a:solidFill>
                <a:latin typeface="Arial"/>
                <a:ea typeface="Arial"/>
                <a:cs typeface="Arial"/>
                <a:sym typeface="Arial"/>
              </a:rPr>
              <a:t>The Revolution of DEX AMMs</a:t>
            </a:r>
            <a:endParaRPr/>
          </a:p>
        </p:txBody>
      </p:sp>
      <p:grpSp>
        <p:nvGrpSpPr>
          <p:cNvPr id="317" name="Google Shape;317;p41"/>
          <p:cNvGrpSpPr/>
          <p:nvPr/>
        </p:nvGrpSpPr>
        <p:grpSpPr>
          <a:xfrm>
            <a:off x="1093399" y="2022909"/>
            <a:ext cx="3400731" cy="747705"/>
            <a:chOff x="1093399" y="2022909"/>
            <a:chExt cx="3400731" cy="747705"/>
          </a:xfrm>
        </p:grpSpPr>
        <p:sp>
          <p:nvSpPr>
            <p:cNvPr id="318" name="Google Shape;318;p41"/>
            <p:cNvSpPr txBox="1"/>
            <p:nvPr/>
          </p:nvSpPr>
          <p:spPr>
            <a:xfrm>
              <a:off x="1619125" y="2022909"/>
              <a:ext cx="2875005" cy="747705"/>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Automated trading</a:t>
              </a:r>
              <a:endParaRPr/>
            </a:p>
            <a:p>
              <a:pPr marL="0" marR="0" lvl="0" indent="0" algn="l" rtl="0">
                <a:lnSpc>
                  <a:spcPct val="120000"/>
                </a:lnSpc>
                <a:spcBef>
                  <a:spcPts val="600"/>
                </a:spcBef>
                <a:spcAft>
                  <a:spcPts val="0"/>
                </a:spcAft>
                <a:buNone/>
              </a:pPr>
              <a:r>
                <a:rPr lang="en-US" sz="1000" b="0" i="0">
                  <a:solidFill>
                    <a:srgbClr val="ECECF1"/>
                  </a:solidFill>
                  <a:latin typeface="Arial"/>
                  <a:ea typeface="Arial"/>
                  <a:cs typeface="Arial"/>
                  <a:sym typeface="Arial"/>
                </a:rPr>
                <a:t>AMM enables automated and decentralized trading using algorithms to price assets in liquidity pools.</a:t>
              </a:r>
              <a:endParaRPr sz="1000">
                <a:solidFill>
                  <a:schemeClr val="dk1"/>
                </a:solidFill>
                <a:latin typeface="Open Sans"/>
                <a:ea typeface="Open Sans"/>
                <a:cs typeface="Open Sans"/>
                <a:sym typeface="Open Sans"/>
              </a:endParaRPr>
            </a:p>
          </p:txBody>
        </p:sp>
        <p:sp>
          <p:nvSpPr>
            <p:cNvPr id="319" name="Google Shape;319;p41"/>
            <p:cNvSpPr/>
            <p:nvPr/>
          </p:nvSpPr>
          <p:spPr>
            <a:xfrm>
              <a:off x="1093399" y="2022909"/>
              <a:ext cx="343116" cy="343114"/>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a:solidFill>
                    <a:srgbClr val="FFFFFF"/>
                  </a:solidFill>
                  <a:latin typeface="Open Sans"/>
                  <a:ea typeface="Open Sans"/>
                  <a:cs typeface="Open Sans"/>
                  <a:sym typeface="Open Sans"/>
                </a:rPr>
                <a:t>01</a:t>
              </a:r>
              <a:endParaRPr/>
            </a:p>
          </p:txBody>
        </p:sp>
      </p:grpSp>
      <p:grpSp>
        <p:nvGrpSpPr>
          <p:cNvPr id="320" name="Google Shape;320;p41"/>
          <p:cNvGrpSpPr/>
          <p:nvPr/>
        </p:nvGrpSpPr>
        <p:grpSpPr>
          <a:xfrm>
            <a:off x="1093399" y="2989159"/>
            <a:ext cx="3400731" cy="931794"/>
            <a:chOff x="1093399" y="2970477"/>
            <a:chExt cx="3400731" cy="931794"/>
          </a:xfrm>
        </p:grpSpPr>
        <p:sp>
          <p:nvSpPr>
            <p:cNvPr id="321" name="Google Shape;321;p41"/>
            <p:cNvSpPr txBox="1"/>
            <p:nvPr/>
          </p:nvSpPr>
          <p:spPr>
            <a:xfrm>
              <a:off x="1619125" y="2970477"/>
              <a:ext cx="2875005" cy="931794"/>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No intermediaries</a:t>
              </a:r>
              <a:endParaRPr/>
            </a:p>
            <a:p>
              <a:pPr marL="0" marR="0" lvl="0" indent="0" algn="l" rtl="0">
                <a:lnSpc>
                  <a:spcPct val="120000"/>
                </a:lnSpc>
                <a:spcBef>
                  <a:spcPts val="600"/>
                </a:spcBef>
                <a:spcAft>
                  <a:spcPts val="0"/>
                </a:spcAft>
                <a:buNone/>
              </a:pPr>
              <a:r>
                <a:rPr lang="en-US" sz="1000">
                  <a:solidFill>
                    <a:schemeClr val="dk1"/>
                  </a:solidFill>
                  <a:latin typeface="Open Sans"/>
                  <a:ea typeface="Open Sans"/>
                  <a:cs typeface="Open Sans"/>
                  <a:sym typeface="Open Sans"/>
                </a:rPr>
                <a:t>AMMs enable the swapping of digital assets without relying on traditional order books or intermediaries.</a:t>
              </a:r>
              <a:endParaRPr/>
            </a:p>
          </p:txBody>
        </p:sp>
        <p:sp>
          <p:nvSpPr>
            <p:cNvPr id="322" name="Google Shape;322;p41"/>
            <p:cNvSpPr/>
            <p:nvPr/>
          </p:nvSpPr>
          <p:spPr>
            <a:xfrm>
              <a:off x="1093399" y="2970477"/>
              <a:ext cx="343116" cy="343114"/>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a:solidFill>
                    <a:srgbClr val="FFFFFF"/>
                  </a:solidFill>
                  <a:latin typeface="Open Sans"/>
                  <a:ea typeface="Open Sans"/>
                  <a:cs typeface="Open Sans"/>
                  <a:sym typeface="Open Sans"/>
                </a:rPr>
                <a:t>02</a:t>
              </a:r>
              <a:endParaRPr/>
            </a:p>
          </p:txBody>
        </p:sp>
      </p:grpSp>
      <p:grpSp>
        <p:nvGrpSpPr>
          <p:cNvPr id="323" name="Google Shape;323;p41"/>
          <p:cNvGrpSpPr/>
          <p:nvPr/>
        </p:nvGrpSpPr>
        <p:grpSpPr>
          <a:xfrm>
            <a:off x="1093399" y="4139498"/>
            <a:ext cx="3400731" cy="747705"/>
            <a:chOff x="1093399" y="4008336"/>
            <a:chExt cx="3400731" cy="747705"/>
          </a:xfrm>
        </p:grpSpPr>
        <p:sp>
          <p:nvSpPr>
            <p:cNvPr id="324" name="Google Shape;324;p41"/>
            <p:cNvSpPr txBox="1"/>
            <p:nvPr/>
          </p:nvSpPr>
          <p:spPr>
            <a:xfrm>
              <a:off x="1619125" y="4008336"/>
              <a:ext cx="2875005" cy="747705"/>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Direct user interaction</a:t>
              </a:r>
              <a:endParaRPr/>
            </a:p>
            <a:p>
              <a:pPr marL="0" marR="0" lvl="0" indent="0" algn="l" rtl="0">
                <a:lnSpc>
                  <a:spcPct val="120000"/>
                </a:lnSpc>
                <a:spcBef>
                  <a:spcPts val="600"/>
                </a:spcBef>
                <a:spcAft>
                  <a:spcPts val="0"/>
                </a:spcAft>
                <a:buNone/>
              </a:pPr>
              <a:r>
                <a:rPr lang="en-US" sz="1000" b="0" i="0">
                  <a:solidFill>
                    <a:srgbClr val="ECECF1"/>
                  </a:solidFill>
                  <a:latin typeface="Arial"/>
                  <a:ea typeface="Arial"/>
                  <a:cs typeface="Arial"/>
                  <a:sym typeface="Arial"/>
                </a:rPr>
                <a:t>Users interact directly with AMM which executes their trades based on current pool ratio.</a:t>
              </a:r>
              <a:endParaRPr sz="1000">
                <a:solidFill>
                  <a:schemeClr val="dk1"/>
                </a:solidFill>
                <a:latin typeface="Open Sans"/>
                <a:ea typeface="Open Sans"/>
                <a:cs typeface="Open Sans"/>
                <a:sym typeface="Open Sans"/>
              </a:endParaRPr>
            </a:p>
          </p:txBody>
        </p:sp>
        <p:sp>
          <p:nvSpPr>
            <p:cNvPr id="325" name="Google Shape;325;p41"/>
            <p:cNvSpPr/>
            <p:nvPr/>
          </p:nvSpPr>
          <p:spPr>
            <a:xfrm>
              <a:off x="1093399" y="4008336"/>
              <a:ext cx="343116" cy="343114"/>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a:solidFill>
                    <a:srgbClr val="FFFFFF"/>
                  </a:solidFill>
                  <a:latin typeface="Open Sans"/>
                  <a:ea typeface="Open Sans"/>
                  <a:cs typeface="Open Sans"/>
                  <a:sym typeface="Open Sans"/>
                </a:rPr>
                <a:t>03</a:t>
              </a:r>
              <a:endParaRPr/>
            </a:p>
          </p:txBody>
        </p:sp>
      </p:grpSp>
      <p:pic>
        <p:nvPicPr>
          <p:cNvPr id="326" name="Google Shape;326;p41" descr="A diagram of a function&#10;&#10;Description automatically generated"/>
          <p:cNvPicPr preferRelativeResize="0"/>
          <p:nvPr/>
        </p:nvPicPr>
        <p:blipFill rotWithShape="1">
          <a:blip r:embed="rId3">
            <a:alphaModFix/>
          </a:blip>
          <a:srcRect/>
          <a:stretch/>
        </p:blipFill>
        <p:spPr>
          <a:xfrm>
            <a:off x="5612235" y="2019667"/>
            <a:ext cx="5486366" cy="3086080"/>
          </a:xfrm>
          <a:prstGeom prst="rect">
            <a:avLst/>
          </a:prstGeom>
          <a:noFill/>
          <a:ln>
            <a:noFill/>
          </a:ln>
          <a:effectLst>
            <a:outerShdw blurRad="292100" dist="139700" dir="2700000" algn="tl" rotWithShape="0">
              <a:srgbClr val="333333">
                <a:alpha val="64705"/>
              </a:srgbClr>
            </a:outerShdw>
          </a:effectLst>
        </p:spPr>
      </p:pic>
      <p:grpSp>
        <p:nvGrpSpPr>
          <p:cNvPr id="327" name="Google Shape;327;p41"/>
          <p:cNvGrpSpPr/>
          <p:nvPr/>
        </p:nvGrpSpPr>
        <p:grpSpPr>
          <a:xfrm>
            <a:off x="1093399" y="5105747"/>
            <a:ext cx="3400730" cy="932371"/>
            <a:chOff x="1093399" y="5105747"/>
            <a:chExt cx="3400730" cy="932371"/>
          </a:xfrm>
        </p:grpSpPr>
        <p:sp>
          <p:nvSpPr>
            <p:cNvPr id="328" name="Google Shape;328;p41"/>
            <p:cNvSpPr/>
            <p:nvPr/>
          </p:nvSpPr>
          <p:spPr>
            <a:xfrm>
              <a:off x="1093399" y="5105747"/>
              <a:ext cx="343116" cy="343114"/>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a:solidFill>
                    <a:srgbClr val="FFFFFF"/>
                  </a:solidFill>
                  <a:latin typeface="Open Sans"/>
                  <a:ea typeface="Open Sans"/>
                  <a:cs typeface="Open Sans"/>
                  <a:sym typeface="Open Sans"/>
                </a:rPr>
                <a:t>04</a:t>
              </a:r>
              <a:endParaRPr/>
            </a:p>
          </p:txBody>
        </p:sp>
        <p:sp>
          <p:nvSpPr>
            <p:cNvPr id="329" name="Google Shape;329;p41"/>
            <p:cNvSpPr txBox="1"/>
            <p:nvPr/>
          </p:nvSpPr>
          <p:spPr>
            <a:xfrm>
              <a:off x="1619124" y="5105747"/>
              <a:ext cx="2875005" cy="932371"/>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Pricing algorithm</a:t>
              </a:r>
              <a:endParaRPr/>
            </a:p>
            <a:p>
              <a:pPr marL="0" marR="0" lvl="0" indent="0" algn="l" rtl="0">
                <a:lnSpc>
                  <a:spcPct val="120000"/>
                </a:lnSpc>
                <a:spcBef>
                  <a:spcPts val="600"/>
                </a:spcBef>
                <a:spcAft>
                  <a:spcPts val="0"/>
                </a:spcAft>
                <a:buNone/>
              </a:pPr>
              <a:r>
                <a:rPr lang="en-US" sz="1000" b="0" i="0">
                  <a:solidFill>
                    <a:srgbClr val="ECECF1"/>
                  </a:solidFill>
                  <a:latin typeface="Arial"/>
                  <a:ea typeface="Arial"/>
                  <a:cs typeface="Arial"/>
                  <a:sym typeface="Arial"/>
                </a:rPr>
                <a:t>AMMs use a pricing algorithm, typically based on the constant product formula  to calculate the asset exchange rates within the pool.</a:t>
              </a:r>
              <a:endParaRPr sz="1000">
                <a:solidFill>
                  <a:schemeClr val="dk1"/>
                </a:solidFill>
                <a:latin typeface="Open Sans"/>
                <a:ea typeface="Open Sans"/>
                <a:cs typeface="Open Sans"/>
                <a:sym typeface="Open Sans"/>
              </a:endParaRPr>
            </a:p>
          </p:txBody>
        </p:sp>
      </p:grpSp>
      <p:sp>
        <p:nvSpPr>
          <p:cNvPr id="330" name="Google Shape;330;p41"/>
          <p:cNvSpPr txBox="1"/>
          <p:nvPr/>
        </p:nvSpPr>
        <p:spPr>
          <a:xfrm>
            <a:off x="6870567" y="5425228"/>
            <a:ext cx="296970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a:solidFill>
                  <a:srgbClr val="FFFFFF"/>
                </a:solidFill>
                <a:latin typeface="Arial"/>
                <a:ea typeface="Arial"/>
                <a:cs typeface="Arial"/>
                <a:sym typeface="Arial"/>
              </a:rPr>
              <a:t>x * y = k</a:t>
            </a:r>
            <a:endParaRPr sz="3600" b="1">
              <a:solidFill>
                <a:srgbClr val="FFFFFF"/>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2"/>
          <p:cNvPicPr preferRelativeResize="0"/>
          <p:nvPr/>
        </p:nvPicPr>
        <p:blipFill rotWithShape="1">
          <a:blip r:embed="rId3">
            <a:alphaModFix/>
          </a:blip>
          <a:srcRect/>
          <a:stretch/>
        </p:blipFill>
        <p:spPr>
          <a:xfrm>
            <a:off x="536895" y="1272166"/>
            <a:ext cx="11118210" cy="4313667"/>
          </a:xfrm>
          <a:prstGeom prst="rect">
            <a:avLst/>
          </a:prstGeom>
          <a:solidFill>
            <a:srgbClr val="ECECEC"/>
          </a:solidFill>
          <a:ln w="190500" cap="sq" cmpd="sng">
            <a:solidFill>
              <a:srgbClr val="001847"/>
            </a:solidFill>
            <a:prstDash val="solid"/>
            <a:miter lim="800000"/>
            <a:headEnd type="none" w="sm" len="sm"/>
            <a:tailEnd type="none" w="sm" len="sm"/>
          </a:ln>
          <a:effectLst>
            <a:outerShdw blurRad="55000" dist="18000" dir="5400000" algn="tl" rotWithShape="0">
              <a:srgbClr val="2574FB">
                <a:alpha val="4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6"/>
          <p:cNvSpPr/>
          <p:nvPr/>
        </p:nvSpPr>
        <p:spPr>
          <a:xfrm>
            <a:off x="4463759" y="2227552"/>
            <a:ext cx="3249980" cy="3249980"/>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Open Sans"/>
                <a:ea typeface="Open Sans"/>
                <a:cs typeface="Open Sans"/>
                <a:sym typeface="Open Sans"/>
              </a:rPr>
              <a:t>Liquidity Pools</a:t>
            </a:r>
            <a:endParaRPr/>
          </a:p>
        </p:txBody>
      </p:sp>
      <p:sp>
        <p:nvSpPr>
          <p:cNvPr id="423" name="Google Shape;423;p46"/>
          <p:cNvSpPr/>
          <p:nvPr/>
        </p:nvSpPr>
        <p:spPr>
          <a:xfrm>
            <a:off x="5581262" y="1763624"/>
            <a:ext cx="1014974" cy="1014974"/>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r>
              <a:rPr lang="en-US" sz="1400">
                <a:solidFill>
                  <a:schemeClr val="dk1"/>
                </a:solidFill>
                <a:latin typeface="Open Sans"/>
                <a:ea typeface="Open Sans"/>
                <a:cs typeface="Open Sans"/>
                <a:sym typeface="Open Sans"/>
              </a:rPr>
              <a:t>LQ</a:t>
            </a:r>
            <a:endParaRPr/>
          </a:p>
        </p:txBody>
      </p:sp>
      <p:sp>
        <p:nvSpPr>
          <p:cNvPr id="424" name="Google Shape;424;p46"/>
          <p:cNvSpPr/>
          <p:nvPr/>
        </p:nvSpPr>
        <p:spPr>
          <a:xfrm>
            <a:off x="7194368" y="2963701"/>
            <a:ext cx="1014974" cy="1014974"/>
          </a:xfrm>
          <a:prstGeom prst="ellipse">
            <a:avLst/>
          </a:prstGeom>
          <a:solidFill>
            <a:schemeClr val="lt1"/>
          </a:solid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r>
              <a:rPr lang="en-US" sz="1400">
                <a:solidFill>
                  <a:schemeClr val="dk1"/>
                </a:solidFill>
                <a:latin typeface="Open Sans"/>
                <a:ea typeface="Open Sans"/>
                <a:cs typeface="Open Sans"/>
                <a:sym typeface="Open Sans"/>
              </a:rPr>
              <a:t>ER</a:t>
            </a:r>
            <a:endParaRPr/>
          </a:p>
        </p:txBody>
      </p:sp>
      <p:sp>
        <p:nvSpPr>
          <p:cNvPr id="425" name="Google Shape;425;p46"/>
          <p:cNvSpPr/>
          <p:nvPr/>
        </p:nvSpPr>
        <p:spPr>
          <a:xfrm>
            <a:off x="6595514" y="4656660"/>
            <a:ext cx="1014974" cy="1014974"/>
          </a:xfrm>
          <a:prstGeom prst="ellipse">
            <a:avLst/>
          </a:prstGeom>
          <a:solidFill>
            <a:schemeClr val="lt1"/>
          </a:solid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r>
              <a:rPr lang="en-US" sz="1400">
                <a:solidFill>
                  <a:schemeClr val="dk1"/>
                </a:solidFill>
                <a:latin typeface="Open Sans"/>
                <a:ea typeface="Open Sans"/>
                <a:cs typeface="Open Sans"/>
                <a:sym typeface="Open Sans"/>
              </a:rPr>
              <a:t>PD</a:t>
            </a:r>
            <a:endParaRPr/>
          </a:p>
        </p:txBody>
      </p:sp>
      <p:sp>
        <p:nvSpPr>
          <p:cNvPr id="426" name="Google Shape;426;p46"/>
          <p:cNvSpPr/>
          <p:nvPr/>
        </p:nvSpPr>
        <p:spPr>
          <a:xfrm>
            <a:off x="4566288" y="4656660"/>
            <a:ext cx="1014974" cy="1014974"/>
          </a:xfrm>
          <a:prstGeom prst="ellipse">
            <a:avLst/>
          </a:prstGeom>
          <a:solidFill>
            <a:schemeClr val="lt1"/>
          </a:solid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r>
              <a:rPr lang="en-US" sz="1400">
                <a:solidFill>
                  <a:schemeClr val="dk1"/>
                </a:solidFill>
                <a:latin typeface="Open Sans"/>
                <a:ea typeface="Open Sans"/>
                <a:cs typeface="Open Sans"/>
                <a:sym typeface="Open Sans"/>
              </a:rPr>
              <a:t>PA</a:t>
            </a:r>
            <a:endParaRPr/>
          </a:p>
        </p:txBody>
      </p:sp>
      <p:sp>
        <p:nvSpPr>
          <p:cNvPr id="427" name="Google Shape;427;p46"/>
          <p:cNvSpPr/>
          <p:nvPr/>
        </p:nvSpPr>
        <p:spPr>
          <a:xfrm>
            <a:off x="3968156" y="2963190"/>
            <a:ext cx="1014974" cy="1014974"/>
          </a:xfrm>
          <a:prstGeom prst="ellipse">
            <a:avLst/>
          </a:prstGeom>
          <a:solidFill>
            <a:schemeClr val="lt1"/>
          </a:solid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r>
              <a:rPr lang="en-US" sz="1400">
                <a:solidFill>
                  <a:schemeClr val="dk1"/>
                </a:solidFill>
                <a:latin typeface="Open Sans"/>
                <a:ea typeface="Open Sans"/>
                <a:cs typeface="Open Sans"/>
                <a:sym typeface="Open Sans"/>
              </a:rPr>
              <a:t>DT</a:t>
            </a:r>
            <a:endParaRPr/>
          </a:p>
        </p:txBody>
      </p:sp>
      <p:sp>
        <p:nvSpPr>
          <p:cNvPr id="428" name="Google Shape;428;p46"/>
          <p:cNvSpPr txBox="1"/>
          <p:nvPr/>
        </p:nvSpPr>
        <p:spPr>
          <a:xfrm>
            <a:off x="8495386" y="3048896"/>
            <a:ext cx="1903256" cy="932371"/>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Earning Rewards</a:t>
            </a:r>
            <a:endParaRPr/>
          </a:p>
          <a:p>
            <a:pPr marL="0" marR="0" lvl="0" indent="0" algn="l" rtl="0">
              <a:lnSpc>
                <a:spcPct val="120000"/>
              </a:lnSpc>
              <a:spcBef>
                <a:spcPts val="600"/>
              </a:spcBef>
              <a:spcAft>
                <a:spcPts val="0"/>
              </a:spcAft>
              <a:buNone/>
            </a:pPr>
            <a:r>
              <a:rPr lang="en-US" sz="1000" b="0" i="0">
                <a:solidFill>
                  <a:srgbClr val="ECECF1"/>
                </a:solidFill>
                <a:latin typeface="Arial"/>
                <a:ea typeface="Arial"/>
                <a:cs typeface="Arial"/>
                <a:sym typeface="Arial"/>
              </a:rPr>
              <a:t>Liquidity providers earn fees or rewards for providing liquidity to the pool.</a:t>
            </a:r>
            <a:endParaRPr sz="1000">
              <a:solidFill>
                <a:schemeClr val="dk1"/>
              </a:solidFill>
              <a:latin typeface="Open Sans"/>
              <a:ea typeface="Open Sans"/>
              <a:cs typeface="Open Sans"/>
              <a:sym typeface="Open Sans"/>
            </a:endParaRPr>
          </a:p>
        </p:txBody>
      </p:sp>
      <p:sp>
        <p:nvSpPr>
          <p:cNvPr id="429" name="Google Shape;429;p46"/>
          <p:cNvSpPr txBox="1"/>
          <p:nvPr/>
        </p:nvSpPr>
        <p:spPr>
          <a:xfrm>
            <a:off x="7886973" y="4714824"/>
            <a:ext cx="1903256" cy="932371"/>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Price Dynamics</a:t>
            </a:r>
            <a:endParaRPr/>
          </a:p>
          <a:p>
            <a:pPr marL="0" marR="0" lvl="0" indent="0" algn="l" rtl="0">
              <a:lnSpc>
                <a:spcPct val="120000"/>
              </a:lnSpc>
              <a:spcBef>
                <a:spcPts val="600"/>
              </a:spcBef>
              <a:spcAft>
                <a:spcPts val="0"/>
              </a:spcAft>
              <a:buNone/>
            </a:pPr>
            <a:r>
              <a:rPr lang="en-US" sz="1000" b="0" i="0">
                <a:solidFill>
                  <a:srgbClr val="ECECF1"/>
                </a:solidFill>
                <a:latin typeface="Arial"/>
                <a:ea typeface="Arial"/>
                <a:cs typeface="Arial"/>
                <a:sym typeface="Arial"/>
              </a:rPr>
              <a:t>The pool's pricing is determined by an automated market maker (AMM) algorithm.</a:t>
            </a:r>
            <a:endParaRPr sz="1000">
              <a:solidFill>
                <a:schemeClr val="dk1"/>
              </a:solidFill>
              <a:latin typeface="Open Sans"/>
              <a:ea typeface="Open Sans"/>
              <a:cs typeface="Open Sans"/>
              <a:sym typeface="Open Sans"/>
            </a:endParaRPr>
          </a:p>
        </p:txBody>
      </p:sp>
      <p:sp>
        <p:nvSpPr>
          <p:cNvPr id="430" name="Google Shape;430;p46"/>
          <p:cNvSpPr txBox="1"/>
          <p:nvPr/>
        </p:nvSpPr>
        <p:spPr>
          <a:xfrm>
            <a:off x="2401771" y="4714824"/>
            <a:ext cx="1908721" cy="932371"/>
          </a:xfrm>
          <a:prstGeom prst="rect">
            <a:avLst/>
          </a:prstGeom>
          <a:noFill/>
          <a:ln>
            <a:noFill/>
          </a:ln>
        </p:spPr>
        <p:txBody>
          <a:bodyPr spcFirstLastPara="1" wrap="square" lIns="0" tIns="45700" rIns="0" bIns="45700" anchor="t" anchorCtr="0">
            <a:spAutoFit/>
          </a:bodyPr>
          <a:lstStyle/>
          <a:p>
            <a:pPr marL="0" marR="0" lvl="0" indent="0" algn="r" rtl="0">
              <a:lnSpc>
                <a:spcPct val="120000"/>
              </a:lnSpc>
              <a:spcBef>
                <a:spcPts val="0"/>
              </a:spcBef>
              <a:spcAft>
                <a:spcPts val="0"/>
              </a:spcAft>
              <a:buNone/>
            </a:pPr>
            <a:r>
              <a:rPr lang="en-US" sz="1200" b="1">
                <a:solidFill>
                  <a:schemeClr val="dk1"/>
                </a:solidFill>
                <a:latin typeface="Open Sans"/>
                <a:ea typeface="Open Sans"/>
                <a:cs typeface="Open Sans"/>
                <a:sym typeface="Open Sans"/>
              </a:rPr>
              <a:t>Pairing Assets</a:t>
            </a:r>
            <a:endParaRPr/>
          </a:p>
          <a:p>
            <a:pPr marL="0" marR="0" lvl="0" indent="0" algn="r" rtl="0">
              <a:lnSpc>
                <a:spcPct val="120000"/>
              </a:lnSpc>
              <a:spcBef>
                <a:spcPts val="600"/>
              </a:spcBef>
              <a:spcAft>
                <a:spcPts val="0"/>
              </a:spcAft>
              <a:buNone/>
            </a:pPr>
            <a:r>
              <a:rPr lang="en-US" sz="1000" b="0" i="0">
                <a:solidFill>
                  <a:srgbClr val="ECECF1"/>
                </a:solidFill>
                <a:latin typeface="Arial"/>
                <a:ea typeface="Arial"/>
                <a:cs typeface="Arial"/>
                <a:sym typeface="Arial"/>
              </a:rPr>
              <a:t>In a liquidity pool, assets are paired together (e.g., ETH/USDT) to create trading pairs.</a:t>
            </a:r>
            <a:endParaRPr sz="1000">
              <a:solidFill>
                <a:schemeClr val="dk1"/>
              </a:solidFill>
              <a:latin typeface="Open Sans"/>
              <a:ea typeface="Open Sans"/>
              <a:cs typeface="Open Sans"/>
              <a:sym typeface="Open Sans"/>
            </a:endParaRPr>
          </a:p>
        </p:txBody>
      </p:sp>
      <p:sp>
        <p:nvSpPr>
          <p:cNvPr id="431" name="Google Shape;431;p46"/>
          <p:cNvSpPr txBox="1"/>
          <p:nvPr/>
        </p:nvSpPr>
        <p:spPr>
          <a:xfrm>
            <a:off x="1756918" y="3048896"/>
            <a:ext cx="1948521" cy="932371"/>
          </a:xfrm>
          <a:prstGeom prst="rect">
            <a:avLst/>
          </a:prstGeom>
          <a:noFill/>
          <a:ln>
            <a:noFill/>
          </a:ln>
        </p:spPr>
        <p:txBody>
          <a:bodyPr spcFirstLastPara="1" wrap="square" lIns="0" tIns="45700" rIns="0" bIns="45700" anchor="t" anchorCtr="0">
            <a:spAutoFit/>
          </a:bodyPr>
          <a:lstStyle/>
          <a:p>
            <a:pPr marL="0" marR="0" lvl="0" indent="0" algn="r" rtl="0">
              <a:lnSpc>
                <a:spcPct val="120000"/>
              </a:lnSpc>
              <a:spcBef>
                <a:spcPts val="0"/>
              </a:spcBef>
              <a:spcAft>
                <a:spcPts val="0"/>
              </a:spcAft>
              <a:buNone/>
            </a:pPr>
            <a:r>
              <a:rPr lang="en-US" sz="1200" b="1">
                <a:solidFill>
                  <a:schemeClr val="dk1"/>
                </a:solidFill>
                <a:latin typeface="Open Sans"/>
                <a:ea typeface="Open Sans"/>
                <a:cs typeface="Open Sans"/>
                <a:sym typeface="Open Sans"/>
              </a:rPr>
              <a:t>Direct Trading</a:t>
            </a:r>
            <a:endParaRPr/>
          </a:p>
          <a:p>
            <a:pPr marL="0" marR="0" lvl="0" indent="0" algn="r" rtl="0">
              <a:lnSpc>
                <a:spcPct val="120000"/>
              </a:lnSpc>
              <a:spcBef>
                <a:spcPts val="600"/>
              </a:spcBef>
              <a:spcAft>
                <a:spcPts val="0"/>
              </a:spcAft>
              <a:buNone/>
            </a:pPr>
            <a:r>
              <a:rPr lang="en-US" sz="1000" b="0" i="0">
                <a:solidFill>
                  <a:srgbClr val="ECECF1"/>
                </a:solidFill>
                <a:latin typeface="Arial"/>
                <a:ea typeface="Arial"/>
                <a:cs typeface="Arial"/>
                <a:sym typeface="Arial"/>
              </a:rPr>
              <a:t>Liquidity pools enable the trading of assets without matching buyers and sellers directly.</a:t>
            </a:r>
            <a:endParaRPr sz="1000">
              <a:solidFill>
                <a:schemeClr val="dk1"/>
              </a:solidFill>
              <a:latin typeface="Open Sans"/>
              <a:ea typeface="Open Sans"/>
              <a:cs typeface="Open Sans"/>
              <a:sym typeface="Open Sans"/>
            </a:endParaRPr>
          </a:p>
        </p:txBody>
      </p:sp>
      <p:sp>
        <p:nvSpPr>
          <p:cNvPr id="432" name="Google Shape;432;p46"/>
          <p:cNvSpPr txBox="1"/>
          <p:nvPr/>
        </p:nvSpPr>
        <p:spPr>
          <a:xfrm>
            <a:off x="5144372" y="726879"/>
            <a:ext cx="1903200" cy="1098900"/>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1">
                <a:solidFill>
                  <a:schemeClr val="dk1"/>
                </a:solidFill>
                <a:latin typeface="Open Sans"/>
                <a:ea typeface="Open Sans"/>
                <a:cs typeface="Open Sans"/>
                <a:sym typeface="Open Sans"/>
              </a:rPr>
              <a:t>Liquidity Pool</a:t>
            </a:r>
            <a:endParaRPr/>
          </a:p>
          <a:p>
            <a:pPr marL="0" marR="0" lvl="0" indent="0" algn="ctr" rtl="0">
              <a:lnSpc>
                <a:spcPct val="120000"/>
              </a:lnSpc>
              <a:spcBef>
                <a:spcPts val="600"/>
              </a:spcBef>
              <a:spcAft>
                <a:spcPts val="0"/>
              </a:spcAft>
              <a:buNone/>
            </a:pPr>
            <a:r>
              <a:rPr lang="en-US" sz="1000" b="0" i="0">
                <a:solidFill>
                  <a:srgbClr val="ECECF1"/>
                </a:solidFill>
                <a:latin typeface="Arial"/>
                <a:ea typeface="Arial"/>
                <a:cs typeface="Arial"/>
                <a:sym typeface="Arial"/>
              </a:rPr>
              <a:t>Liquidity pools are reserves of funds formed by liquidity providers who deposit their funds into the pool.</a:t>
            </a:r>
            <a:endParaRPr sz="10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0" name="Google Shape;340;p43"/>
          <p:cNvGrpSpPr/>
          <p:nvPr/>
        </p:nvGrpSpPr>
        <p:grpSpPr>
          <a:xfrm>
            <a:off x="2043618" y="1759383"/>
            <a:ext cx="8104764" cy="4271989"/>
            <a:chOff x="1940367" y="1721031"/>
            <a:chExt cx="8104764" cy="4271989"/>
          </a:xfrm>
        </p:grpSpPr>
        <p:sp>
          <p:nvSpPr>
            <p:cNvPr id="341" name="Google Shape;341;p43"/>
            <p:cNvSpPr/>
            <p:nvPr/>
          </p:nvSpPr>
          <p:spPr>
            <a:xfrm>
              <a:off x="6017710" y="1913825"/>
              <a:ext cx="1507832" cy="1433546"/>
            </a:xfrm>
            <a:custGeom>
              <a:avLst/>
              <a:gdLst/>
              <a:ahLst/>
              <a:cxnLst/>
              <a:rect l="l" t="t" r="r" b="b"/>
              <a:pathLst>
                <a:path w="451" h="429" extrusionOk="0">
                  <a:moveTo>
                    <a:pt x="451" y="262"/>
                  </a:moveTo>
                  <a:cubicBezTo>
                    <a:pt x="395" y="429"/>
                    <a:pt x="395" y="429"/>
                    <a:pt x="395" y="429"/>
                  </a:cubicBezTo>
                  <a:cubicBezTo>
                    <a:pt x="243" y="385"/>
                    <a:pt x="243" y="385"/>
                    <a:pt x="243" y="385"/>
                  </a:cubicBezTo>
                  <a:cubicBezTo>
                    <a:pt x="243" y="385"/>
                    <a:pt x="243" y="384"/>
                    <a:pt x="243" y="384"/>
                  </a:cubicBezTo>
                  <a:cubicBezTo>
                    <a:pt x="230" y="360"/>
                    <a:pt x="214" y="338"/>
                    <a:pt x="194" y="318"/>
                  </a:cubicBezTo>
                  <a:cubicBezTo>
                    <a:pt x="142" y="266"/>
                    <a:pt x="79" y="240"/>
                    <a:pt x="5" y="240"/>
                  </a:cubicBezTo>
                  <a:cubicBezTo>
                    <a:pt x="4" y="240"/>
                    <a:pt x="2" y="240"/>
                    <a:pt x="0" y="240"/>
                  </a:cubicBezTo>
                  <a:cubicBezTo>
                    <a:pt x="125" y="120"/>
                    <a:pt x="125" y="120"/>
                    <a:pt x="125" y="120"/>
                  </a:cubicBezTo>
                  <a:cubicBezTo>
                    <a:pt x="13" y="0"/>
                    <a:pt x="13" y="0"/>
                    <a:pt x="13" y="0"/>
                  </a:cubicBezTo>
                  <a:cubicBezTo>
                    <a:pt x="149" y="2"/>
                    <a:pt x="266" y="51"/>
                    <a:pt x="363" y="148"/>
                  </a:cubicBezTo>
                  <a:cubicBezTo>
                    <a:pt x="399" y="183"/>
                    <a:pt x="428" y="222"/>
                    <a:pt x="451" y="262"/>
                  </a:cubicBezTo>
                  <a:close/>
                </a:path>
              </a:pathLst>
            </a:custGeom>
            <a:solidFill>
              <a:schemeClr val="lt1"/>
            </a:solidFill>
            <a:ln w="25400"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342" name="Google Shape;342;p43"/>
            <p:cNvSpPr/>
            <p:nvPr/>
          </p:nvSpPr>
          <p:spPr>
            <a:xfrm>
              <a:off x="6867295" y="2947149"/>
              <a:ext cx="915133" cy="1768623"/>
            </a:xfrm>
            <a:custGeom>
              <a:avLst/>
              <a:gdLst/>
              <a:ahLst/>
              <a:cxnLst/>
              <a:rect l="l" t="t" r="r" b="b"/>
              <a:pathLst>
                <a:path w="274" h="529" extrusionOk="0">
                  <a:moveTo>
                    <a:pt x="220" y="0"/>
                  </a:moveTo>
                  <a:cubicBezTo>
                    <a:pt x="256" y="70"/>
                    <a:pt x="274" y="147"/>
                    <a:pt x="274" y="231"/>
                  </a:cubicBezTo>
                  <a:cubicBezTo>
                    <a:pt x="274" y="329"/>
                    <a:pt x="250" y="416"/>
                    <a:pt x="202" y="494"/>
                  </a:cubicBezTo>
                  <a:cubicBezTo>
                    <a:pt x="32" y="529"/>
                    <a:pt x="32" y="529"/>
                    <a:pt x="32" y="529"/>
                  </a:cubicBezTo>
                  <a:cubicBezTo>
                    <a:pt x="0" y="362"/>
                    <a:pt x="0" y="362"/>
                    <a:pt x="0" y="362"/>
                  </a:cubicBezTo>
                  <a:cubicBezTo>
                    <a:pt x="22" y="323"/>
                    <a:pt x="34" y="279"/>
                    <a:pt x="34" y="231"/>
                  </a:cubicBezTo>
                  <a:cubicBezTo>
                    <a:pt x="34" y="192"/>
                    <a:pt x="26" y="156"/>
                    <a:pt x="12" y="123"/>
                  </a:cubicBezTo>
                  <a:cubicBezTo>
                    <a:pt x="166" y="166"/>
                    <a:pt x="166" y="166"/>
                    <a:pt x="166" y="166"/>
                  </a:cubicBezTo>
                  <a:lnTo>
                    <a:pt x="220" y="0"/>
                  </a:lnTo>
                  <a:close/>
                </a:path>
              </a:pathLst>
            </a:custGeom>
            <a:solidFill>
              <a:schemeClr val="lt1"/>
            </a:solidFill>
            <a:ln w="25400"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343" name="Google Shape;343;p43"/>
            <p:cNvSpPr/>
            <p:nvPr/>
          </p:nvSpPr>
          <p:spPr>
            <a:xfrm>
              <a:off x="5616268" y="4315561"/>
              <a:ext cx="1816036" cy="1202789"/>
            </a:xfrm>
            <a:custGeom>
              <a:avLst/>
              <a:gdLst/>
              <a:ahLst/>
              <a:cxnLst/>
              <a:rect l="l" t="t" r="r" b="b"/>
              <a:pathLst>
                <a:path w="543" h="360" extrusionOk="0">
                  <a:moveTo>
                    <a:pt x="476" y="211"/>
                  </a:moveTo>
                  <a:cubicBezTo>
                    <a:pt x="378" y="310"/>
                    <a:pt x="258" y="360"/>
                    <a:pt x="118" y="360"/>
                  </a:cubicBezTo>
                  <a:cubicBezTo>
                    <a:pt x="113" y="360"/>
                    <a:pt x="109" y="360"/>
                    <a:pt x="104" y="360"/>
                  </a:cubicBezTo>
                  <a:cubicBezTo>
                    <a:pt x="0" y="235"/>
                    <a:pt x="0" y="235"/>
                    <a:pt x="0" y="235"/>
                  </a:cubicBezTo>
                  <a:cubicBezTo>
                    <a:pt x="138" y="119"/>
                    <a:pt x="138" y="119"/>
                    <a:pt x="138" y="119"/>
                  </a:cubicBezTo>
                  <a:cubicBezTo>
                    <a:pt x="203" y="115"/>
                    <a:pt x="259" y="89"/>
                    <a:pt x="307" y="41"/>
                  </a:cubicBezTo>
                  <a:cubicBezTo>
                    <a:pt x="320" y="28"/>
                    <a:pt x="331" y="14"/>
                    <a:pt x="341" y="0"/>
                  </a:cubicBezTo>
                  <a:cubicBezTo>
                    <a:pt x="375" y="164"/>
                    <a:pt x="375" y="164"/>
                    <a:pt x="375" y="164"/>
                  </a:cubicBezTo>
                  <a:cubicBezTo>
                    <a:pt x="543" y="131"/>
                    <a:pt x="543" y="131"/>
                    <a:pt x="543" y="131"/>
                  </a:cubicBezTo>
                  <a:cubicBezTo>
                    <a:pt x="524" y="159"/>
                    <a:pt x="502" y="186"/>
                    <a:pt x="476" y="211"/>
                  </a:cubicBezTo>
                  <a:close/>
                </a:path>
              </a:pathLst>
            </a:custGeom>
            <a:solidFill>
              <a:schemeClr val="lt1"/>
            </a:solidFill>
            <a:ln w="25400" cap="flat" cmpd="sng">
              <a:solidFill>
                <a:schemeClr val="accent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344" name="Google Shape;344;p43"/>
            <p:cNvSpPr/>
            <p:nvPr/>
          </p:nvSpPr>
          <p:spPr>
            <a:xfrm>
              <a:off x="4405923" y="1904950"/>
              <a:ext cx="1835003" cy="1266009"/>
            </a:xfrm>
            <a:custGeom>
              <a:avLst/>
              <a:gdLst/>
              <a:ahLst/>
              <a:cxnLst/>
              <a:rect l="l" t="t" r="r" b="b"/>
              <a:pathLst>
                <a:path w="549" h="379" extrusionOk="0">
                  <a:moveTo>
                    <a:pt x="88" y="148"/>
                  </a:moveTo>
                  <a:cubicBezTo>
                    <a:pt x="185" y="52"/>
                    <a:pt x="301" y="2"/>
                    <a:pt x="436" y="0"/>
                  </a:cubicBezTo>
                  <a:cubicBezTo>
                    <a:pt x="549" y="119"/>
                    <a:pt x="549" y="119"/>
                    <a:pt x="549" y="119"/>
                  </a:cubicBezTo>
                  <a:cubicBezTo>
                    <a:pt x="426" y="241"/>
                    <a:pt x="426" y="241"/>
                    <a:pt x="426" y="241"/>
                  </a:cubicBezTo>
                  <a:cubicBezTo>
                    <a:pt x="361" y="245"/>
                    <a:pt x="305" y="271"/>
                    <a:pt x="258" y="318"/>
                  </a:cubicBezTo>
                  <a:cubicBezTo>
                    <a:pt x="239" y="337"/>
                    <a:pt x="224" y="357"/>
                    <a:pt x="212" y="379"/>
                  </a:cubicBezTo>
                  <a:cubicBezTo>
                    <a:pt x="178" y="221"/>
                    <a:pt x="178" y="221"/>
                    <a:pt x="178" y="221"/>
                  </a:cubicBezTo>
                  <a:cubicBezTo>
                    <a:pt x="0" y="264"/>
                    <a:pt x="0" y="264"/>
                    <a:pt x="0" y="264"/>
                  </a:cubicBezTo>
                  <a:cubicBezTo>
                    <a:pt x="23" y="223"/>
                    <a:pt x="52" y="184"/>
                    <a:pt x="88" y="148"/>
                  </a:cubicBezTo>
                  <a:close/>
                </a:path>
              </a:pathLst>
            </a:custGeom>
            <a:solidFill>
              <a:schemeClr val="lt1"/>
            </a:solid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345" name="Google Shape;345;p43"/>
            <p:cNvSpPr/>
            <p:nvPr/>
          </p:nvSpPr>
          <p:spPr>
            <a:xfrm>
              <a:off x="4439431" y="4205554"/>
              <a:ext cx="1444610" cy="1303941"/>
            </a:xfrm>
            <a:custGeom>
              <a:avLst/>
              <a:gdLst/>
              <a:ahLst/>
              <a:cxnLst/>
              <a:rect l="l" t="t" r="r" b="b"/>
              <a:pathLst>
                <a:path w="432" h="390" extrusionOk="0">
                  <a:moveTo>
                    <a:pt x="431" y="150"/>
                  </a:moveTo>
                  <a:cubicBezTo>
                    <a:pt x="432" y="150"/>
                    <a:pt x="432" y="150"/>
                    <a:pt x="432" y="150"/>
                  </a:cubicBezTo>
                  <a:cubicBezTo>
                    <a:pt x="298" y="266"/>
                    <a:pt x="298" y="266"/>
                    <a:pt x="298" y="266"/>
                  </a:cubicBezTo>
                  <a:cubicBezTo>
                    <a:pt x="402" y="390"/>
                    <a:pt x="402" y="390"/>
                    <a:pt x="402" y="390"/>
                  </a:cubicBezTo>
                  <a:cubicBezTo>
                    <a:pt x="275" y="384"/>
                    <a:pt x="165" y="334"/>
                    <a:pt x="73" y="242"/>
                  </a:cubicBezTo>
                  <a:cubicBezTo>
                    <a:pt x="45" y="214"/>
                    <a:pt x="20" y="184"/>
                    <a:pt x="0" y="152"/>
                  </a:cubicBezTo>
                  <a:cubicBezTo>
                    <a:pt x="47" y="0"/>
                    <a:pt x="47" y="0"/>
                    <a:pt x="47" y="0"/>
                  </a:cubicBezTo>
                  <a:cubicBezTo>
                    <a:pt x="212" y="36"/>
                    <a:pt x="212" y="36"/>
                    <a:pt x="212" y="36"/>
                  </a:cubicBezTo>
                  <a:cubicBezTo>
                    <a:pt x="221" y="48"/>
                    <a:pt x="232" y="61"/>
                    <a:pt x="243" y="72"/>
                  </a:cubicBezTo>
                  <a:cubicBezTo>
                    <a:pt x="295" y="124"/>
                    <a:pt x="358" y="150"/>
                    <a:pt x="431" y="150"/>
                  </a:cubicBezTo>
                  <a:close/>
                </a:path>
              </a:pathLst>
            </a:custGeom>
            <a:solidFill>
              <a:schemeClr val="lt1"/>
            </a:solidFill>
            <a:ln w="25400" cap="flat" cmpd="sng">
              <a:solidFill>
                <a:schemeClr val="accent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346" name="Google Shape;346;p43"/>
            <p:cNvSpPr/>
            <p:nvPr/>
          </p:nvSpPr>
          <p:spPr>
            <a:xfrm>
              <a:off x="4136124" y="2793245"/>
              <a:ext cx="932517" cy="1767038"/>
            </a:xfrm>
            <a:custGeom>
              <a:avLst/>
              <a:gdLst/>
              <a:ahLst/>
              <a:cxnLst/>
              <a:rect l="l" t="t" r="r" b="b"/>
              <a:pathLst>
                <a:path w="279" h="529" extrusionOk="0">
                  <a:moveTo>
                    <a:pt x="53" y="43"/>
                  </a:moveTo>
                  <a:cubicBezTo>
                    <a:pt x="229" y="0"/>
                    <a:pt x="229" y="0"/>
                    <a:pt x="229" y="0"/>
                  </a:cubicBezTo>
                  <a:cubicBezTo>
                    <a:pt x="264" y="162"/>
                    <a:pt x="264" y="162"/>
                    <a:pt x="264" y="162"/>
                  </a:cubicBezTo>
                  <a:cubicBezTo>
                    <a:pt x="248" y="196"/>
                    <a:pt x="240" y="233"/>
                    <a:pt x="240" y="273"/>
                  </a:cubicBezTo>
                  <a:cubicBezTo>
                    <a:pt x="240" y="325"/>
                    <a:pt x="253" y="372"/>
                    <a:pt x="279" y="413"/>
                  </a:cubicBezTo>
                  <a:cubicBezTo>
                    <a:pt x="115" y="374"/>
                    <a:pt x="115" y="374"/>
                    <a:pt x="115" y="374"/>
                  </a:cubicBezTo>
                  <a:cubicBezTo>
                    <a:pt x="115" y="374"/>
                    <a:pt x="115" y="374"/>
                    <a:pt x="115" y="374"/>
                  </a:cubicBezTo>
                  <a:cubicBezTo>
                    <a:pt x="68" y="529"/>
                    <a:pt x="68" y="529"/>
                    <a:pt x="68" y="529"/>
                  </a:cubicBezTo>
                  <a:cubicBezTo>
                    <a:pt x="22" y="453"/>
                    <a:pt x="0" y="368"/>
                    <a:pt x="0" y="273"/>
                  </a:cubicBezTo>
                  <a:cubicBezTo>
                    <a:pt x="0" y="189"/>
                    <a:pt x="18" y="112"/>
                    <a:pt x="53" y="43"/>
                  </a:cubicBezTo>
                  <a:close/>
                </a:path>
              </a:pathLst>
            </a:custGeom>
            <a:solidFill>
              <a:schemeClr val="lt1"/>
            </a:solidFill>
            <a:ln w="25400" cap="flat" cmpd="sng">
              <a:solidFill>
                <a:schemeClr val="accent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347" name="Google Shape;347;p43"/>
            <p:cNvSpPr txBox="1"/>
            <p:nvPr/>
          </p:nvSpPr>
          <p:spPr>
            <a:xfrm>
              <a:off x="7522069" y="1721031"/>
              <a:ext cx="2321759" cy="747705"/>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Flexible Allocation</a:t>
              </a:r>
              <a:endParaRPr/>
            </a:p>
            <a:p>
              <a:pPr marL="0" marR="0" lvl="0" indent="0" algn="l" rtl="0">
                <a:lnSpc>
                  <a:spcPct val="120000"/>
                </a:lnSpc>
                <a:spcBef>
                  <a:spcPts val="600"/>
                </a:spcBef>
                <a:spcAft>
                  <a:spcPts val="0"/>
                </a:spcAft>
                <a:buNone/>
              </a:pPr>
              <a:r>
                <a:rPr lang="en-US" sz="1000" b="0" i="0">
                  <a:solidFill>
                    <a:srgbClr val="ECECF1"/>
                  </a:solidFill>
                  <a:latin typeface="Arial"/>
                  <a:ea typeface="Arial"/>
                  <a:cs typeface="Arial"/>
                  <a:sym typeface="Arial"/>
                </a:rPr>
                <a:t>Liquidity providers can adjust their allocation based on market conditions and strategies.</a:t>
              </a:r>
              <a:endParaRPr sz="1000">
                <a:solidFill>
                  <a:schemeClr val="dk1"/>
                </a:solidFill>
                <a:latin typeface="Open Sans"/>
                <a:ea typeface="Open Sans"/>
                <a:cs typeface="Open Sans"/>
                <a:sym typeface="Open Sans"/>
              </a:endParaRPr>
            </a:p>
          </p:txBody>
        </p:sp>
        <p:sp>
          <p:nvSpPr>
            <p:cNvPr id="348" name="Google Shape;348;p43"/>
            <p:cNvSpPr txBox="1"/>
            <p:nvPr/>
          </p:nvSpPr>
          <p:spPr>
            <a:xfrm>
              <a:off x="8141875" y="3542221"/>
              <a:ext cx="1903256" cy="932371"/>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Dynamic Adjustments</a:t>
              </a:r>
              <a:endParaRPr/>
            </a:p>
            <a:p>
              <a:pPr marL="0" marR="0" lvl="0" indent="0" algn="l" rtl="0">
                <a:lnSpc>
                  <a:spcPct val="120000"/>
                </a:lnSpc>
                <a:spcBef>
                  <a:spcPts val="600"/>
                </a:spcBef>
                <a:spcAft>
                  <a:spcPts val="0"/>
                </a:spcAft>
                <a:buNone/>
              </a:pPr>
              <a:r>
                <a:rPr lang="en-US" sz="1000" b="0" i="0">
                  <a:solidFill>
                    <a:srgbClr val="ECECF1"/>
                  </a:solidFill>
                  <a:latin typeface="Arial"/>
                  <a:ea typeface="Arial"/>
                  <a:cs typeface="Arial"/>
                  <a:sym typeface="Arial"/>
                </a:rPr>
                <a:t>Ranges can be dynamically adjusted to adapt to changing market conditions.</a:t>
              </a:r>
              <a:endParaRPr sz="1000">
                <a:solidFill>
                  <a:schemeClr val="dk1"/>
                </a:solidFill>
                <a:latin typeface="Open Sans"/>
                <a:ea typeface="Open Sans"/>
                <a:cs typeface="Open Sans"/>
                <a:sym typeface="Open Sans"/>
              </a:endParaRPr>
            </a:p>
          </p:txBody>
        </p:sp>
        <p:sp>
          <p:nvSpPr>
            <p:cNvPr id="349" name="Google Shape;349;p43"/>
            <p:cNvSpPr txBox="1"/>
            <p:nvPr/>
          </p:nvSpPr>
          <p:spPr>
            <a:xfrm>
              <a:off x="7103566" y="5245315"/>
              <a:ext cx="2321760" cy="747705"/>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Optimization</a:t>
              </a:r>
              <a:endParaRPr/>
            </a:p>
            <a:p>
              <a:pPr marL="0" marR="0" lvl="0" indent="0" algn="l" rtl="0">
                <a:lnSpc>
                  <a:spcPct val="120000"/>
                </a:lnSpc>
                <a:spcBef>
                  <a:spcPts val="600"/>
                </a:spcBef>
                <a:spcAft>
                  <a:spcPts val="0"/>
                </a:spcAft>
                <a:buNone/>
              </a:pPr>
              <a:r>
                <a:rPr lang="en-US" sz="1000" b="0" i="0">
                  <a:solidFill>
                    <a:srgbClr val="ECECF1"/>
                  </a:solidFill>
                  <a:latin typeface="Arial"/>
                  <a:ea typeface="Arial"/>
                  <a:cs typeface="Arial"/>
                  <a:sym typeface="Arial"/>
                </a:rPr>
                <a:t>It optimizes capital usage and provides deeper liquidity for targeted price ranges.</a:t>
              </a:r>
              <a:endParaRPr sz="1000">
                <a:solidFill>
                  <a:schemeClr val="dk1"/>
                </a:solidFill>
                <a:latin typeface="Open Sans"/>
                <a:ea typeface="Open Sans"/>
                <a:cs typeface="Open Sans"/>
                <a:sym typeface="Open Sans"/>
              </a:endParaRPr>
            </a:p>
          </p:txBody>
        </p:sp>
        <p:sp>
          <p:nvSpPr>
            <p:cNvPr id="350" name="Google Shape;350;p43"/>
            <p:cNvSpPr txBox="1"/>
            <p:nvPr/>
          </p:nvSpPr>
          <p:spPr>
            <a:xfrm>
              <a:off x="2871537" y="5245315"/>
              <a:ext cx="1903256" cy="747705"/>
            </a:xfrm>
            <a:prstGeom prst="rect">
              <a:avLst/>
            </a:prstGeom>
            <a:noFill/>
            <a:ln>
              <a:noFill/>
            </a:ln>
          </p:spPr>
          <p:txBody>
            <a:bodyPr spcFirstLastPara="1" wrap="square" lIns="0" tIns="45700" rIns="0" bIns="45700" anchor="t" anchorCtr="0">
              <a:spAutoFit/>
            </a:bodyPr>
            <a:lstStyle/>
            <a:p>
              <a:pPr marL="0" marR="0" lvl="0" indent="0" algn="r" rtl="0">
                <a:lnSpc>
                  <a:spcPct val="120000"/>
                </a:lnSpc>
                <a:spcBef>
                  <a:spcPts val="0"/>
                </a:spcBef>
                <a:spcAft>
                  <a:spcPts val="0"/>
                </a:spcAft>
                <a:buNone/>
              </a:pPr>
              <a:r>
                <a:rPr lang="en-US" sz="1200" b="1">
                  <a:solidFill>
                    <a:schemeClr val="dk1"/>
                  </a:solidFill>
                  <a:latin typeface="Open Sans"/>
                  <a:ea typeface="Open Sans"/>
                  <a:cs typeface="Open Sans"/>
                  <a:sym typeface="Open Sans"/>
                </a:rPr>
                <a:t>Potential Returns</a:t>
              </a:r>
              <a:endParaRPr/>
            </a:p>
            <a:p>
              <a:pPr marL="0" marR="0" lvl="0" indent="0" algn="r" rtl="0">
                <a:lnSpc>
                  <a:spcPct val="120000"/>
                </a:lnSpc>
                <a:spcBef>
                  <a:spcPts val="600"/>
                </a:spcBef>
                <a:spcAft>
                  <a:spcPts val="0"/>
                </a:spcAft>
                <a:buNone/>
              </a:pPr>
              <a:r>
                <a:rPr lang="en-US" sz="1000" b="0" i="0">
                  <a:solidFill>
                    <a:srgbClr val="ECECF1"/>
                  </a:solidFill>
                  <a:latin typeface="Arial"/>
                  <a:ea typeface="Arial"/>
                  <a:cs typeface="Arial"/>
                  <a:sym typeface="Arial"/>
                </a:rPr>
                <a:t>It aims to increase capital efficiency and potentially earn higher returns.</a:t>
              </a:r>
              <a:endParaRPr sz="1000">
                <a:solidFill>
                  <a:schemeClr val="dk1"/>
                </a:solidFill>
                <a:latin typeface="Open Sans"/>
                <a:ea typeface="Open Sans"/>
                <a:cs typeface="Open Sans"/>
                <a:sym typeface="Open Sans"/>
              </a:endParaRPr>
            </a:p>
          </p:txBody>
        </p:sp>
        <p:sp>
          <p:nvSpPr>
            <p:cNvPr id="351" name="Google Shape;351;p43"/>
            <p:cNvSpPr txBox="1"/>
            <p:nvPr/>
          </p:nvSpPr>
          <p:spPr>
            <a:xfrm>
              <a:off x="1940367" y="3542221"/>
              <a:ext cx="1903256" cy="932371"/>
            </a:xfrm>
            <a:prstGeom prst="rect">
              <a:avLst/>
            </a:prstGeom>
            <a:noFill/>
            <a:ln>
              <a:noFill/>
            </a:ln>
          </p:spPr>
          <p:txBody>
            <a:bodyPr spcFirstLastPara="1" wrap="square" lIns="0" tIns="45700" rIns="0" bIns="45700" anchor="t" anchorCtr="0">
              <a:spAutoFit/>
            </a:bodyPr>
            <a:lstStyle/>
            <a:p>
              <a:pPr marL="0" marR="0" lvl="0" indent="0" algn="r" rtl="0">
                <a:lnSpc>
                  <a:spcPct val="120000"/>
                </a:lnSpc>
                <a:spcBef>
                  <a:spcPts val="0"/>
                </a:spcBef>
                <a:spcAft>
                  <a:spcPts val="0"/>
                </a:spcAft>
                <a:buNone/>
              </a:pPr>
              <a:r>
                <a:rPr lang="en-US" sz="1200" b="1">
                  <a:solidFill>
                    <a:schemeClr val="dk1"/>
                  </a:solidFill>
                  <a:latin typeface="Open Sans"/>
                  <a:ea typeface="Open Sans"/>
                  <a:cs typeface="Open Sans"/>
                  <a:sym typeface="Open Sans"/>
                </a:rPr>
                <a:t>Targeted Allocation</a:t>
              </a:r>
              <a:endParaRPr/>
            </a:p>
            <a:p>
              <a:pPr marL="0" marR="0" lvl="0" indent="0" algn="r" rtl="0">
                <a:lnSpc>
                  <a:spcPct val="120000"/>
                </a:lnSpc>
                <a:spcBef>
                  <a:spcPts val="600"/>
                </a:spcBef>
                <a:spcAft>
                  <a:spcPts val="0"/>
                </a:spcAft>
                <a:buNone/>
              </a:pPr>
              <a:r>
                <a:rPr lang="en-US" sz="1000" b="0" i="0">
                  <a:solidFill>
                    <a:srgbClr val="ECECF1"/>
                  </a:solidFill>
                  <a:latin typeface="Arial"/>
                  <a:ea typeface="Arial"/>
                  <a:cs typeface="Arial"/>
                  <a:sym typeface="Arial"/>
                </a:rPr>
                <a:t>Liquidity providers allocate funds to these ranges instead of providing liquidity across the entire spectrum.</a:t>
              </a:r>
              <a:endParaRPr sz="1000">
                <a:solidFill>
                  <a:schemeClr val="dk1"/>
                </a:solidFill>
                <a:latin typeface="Open Sans"/>
                <a:ea typeface="Open Sans"/>
                <a:cs typeface="Open Sans"/>
                <a:sym typeface="Open Sans"/>
              </a:endParaRPr>
            </a:p>
          </p:txBody>
        </p:sp>
        <p:sp>
          <p:nvSpPr>
            <p:cNvPr id="352" name="Google Shape;352;p43"/>
            <p:cNvSpPr txBox="1"/>
            <p:nvPr/>
          </p:nvSpPr>
          <p:spPr>
            <a:xfrm>
              <a:off x="2312778" y="1721031"/>
              <a:ext cx="2191826" cy="747705"/>
            </a:xfrm>
            <a:prstGeom prst="rect">
              <a:avLst/>
            </a:prstGeom>
            <a:noFill/>
            <a:ln>
              <a:noFill/>
            </a:ln>
          </p:spPr>
          <p:txBody>
            <a:bodyPr spcFirstLastPara="1" wrap="square" lIns="0" tIns="45700" rIns="0" bIns="45700" anchor="t" anchorCtr="0">
              <a:spAutoFit/>
            </a:bodyPr>
            <a:lstStyle/>
            <a:p>
              <a:pPr marL="0" marR="0" lvl="0" indent="0" algn="r" rtl="0">
                <a:lnSpc>
                  <a:spcPct val="120000"/>
                </a:lnSpc>
                <a:spcBef>
                  <a:spcPts val="0"/>
                </a:spcBef>
                <a:spcAft>
                  <a:spcPts val="0"/>
                </a:spcAft>
                <a:buNone/>
              </a:pPr>
              <a:r>
                <a:rPr lang="en-US" sz="1200" b="1">
                  <a:solidFill>
                    <a:schemeClr val="dk1"/>
                  </a:solidFill>
                  <a:latin typeface="Open Sans"/>
                  <a:ea typeface="Open Sans"/>
                  <a:cs typeface="Open Sans"/>
                  <a:sym typeface="Open Sans"/>
                </a:rPr>
                <a:t>Price Ranges</a:t>
              </a:r>
              <a:endParaRPr/>
            </a:p>
            <a:p>
              <a:pPr marL="0" marR="0" lvl="0" indent="0" algn="r" rtl="0">
                <a:lnSpc>
                  <a:spcPct val="120000"/>
                </a:lnSpc>
                <a:spcBef>
                  <a:spcPts val="600"/>
                </a:spcBef>
                <a:spcAft>
                  <a:spcPts val="0"/>
                </a:spcAft>
                <a:buNone/>
              </a:pPr>
              <a:r>
                <a:rPr lang="en-US" sz="1000" b="0" i="0">
                  <a:solidFill>
                    <a:srgbClr val="ECECF1"/>
                  </a:solidFill>
                  <a:latin typeface="Arial"/>
                  <a:ea typeface="Arial"/>
                  <a:cs typeface="Arial"/>
                  <a:sym typeface="Arial"/>
                </a:rPr>
                <a:t>Concentrated liquidity focuses on specific price ranges in decentralized exchanges.</a:t>
              </a:r>
              <a:endParaRPr sz="1000">
                <a:solidFill>
                  <a:schemeClr val="dk1"/>
                </a:solidFill>
                <a:latin typeface="Open Sans"/>
                <a:ea typeface="Open Sans"/>
                <a:cs typeface="Open Sans"/>
                <a:sym typeface="Open Sans"/>
              </a:endParaRPr>
            </a:p>
          </p:txBody>
        </p:sp>
        <p:sp>
          <p:nvSpPr>
            <p:cNvPr id="353" name="Google Shape;353;p43"/>
            <p:cNvSpPr/>
            <p:nvPr/>
          </p:nvSpPr>
          <p:spPr>
            <a:xfrm>
              <a:off x="6157468" y="4857524"/>
              <a:ext cx="328539" cy="376247"/>
            </a:xfrm>
            <a:custGeom>
              <a:avLst/>
              <a:gdLst/>
              <a:ahLst/>
              <a:cxnLst/>
              <a:rect l="l" t="t" r="r" b="b"/>
              <a:pathLst>
                <a:path w="141" h="160" extrusionOk="0">
                  <a:moveTo>
                    <a:pt x="140" y="132"/>
                  </a:moveTo>
                  <a:cubicBezTo>
                    <a:pt x="126" y="118"/>
                    <a:pt x="119" y="102"/>
                    <a:pt x="119" y="84"/>
                  </a:cubicBezTo>
                  <a:cubicBezTo>
                    <a:pt x="119" y="58"/>
                    <a:pt x="119" y="58"/>
                    <a:pt x="119" y="58"/>
                  </a:cubicBezTo>
                  <a:cubicBezTo>
                    <a:pt x="119" y="38"/>
                    <a:pt x="106" y="25"/>
                    <a:pt x="95" y="20"/>
                  </a:cubicBezTo>
                  <a:cubicBezTo>
                    <a:pt x="91" y="18"/>
                    <a:pt x="88" y="17"/>
                    <a:pt x="84" y="16"/>
                  </a:cubicBezTo>
                  <a:cubicBezTo>
                    <a:pt x="84" y="15"/>
                    <a:pt x="84" y="15"/>
                    <a:pt x="84" y="15"/>
                  </a:cubicBezTo>
                  <a:cubicBezTo>
                    <a:pt x="84" y="7"/>
                    <a:pt x="78" y="0"/>
                    <a:pt x="70" y="0"/>
                  </a:cubicBezTo>
                  <a:cubicBezTo>
                    <a:pt x="62" y="0"/>
                    <a:pt x="55" y="7"/>
                    <a:pt x="55" y="15"/>
                  </a:cubicBezTo>
                  <a:cubicBezTo>
                    <a:pt x="55" y="16"/>
                    <a:pt x="55" y="16"/>
                    <a:pt x="55" y="16"/>
                  </a:cubicBezTo>
                  <a:cubicBezTo>
                    <a:pt x="52" y="17"/>
                    <a:pt x="49" y="18"/>
                    <a:pt x="46" y="20"/>
                  </a:cubicBezTo>
                  <a:cubicBezTo>
                    <a:pt x="33" y="26"/>
                    <a:pt x="20" y="40"/>
                    <a:pt x="20" y="58"/>
                  </a:cubicBezTo>
                  <a:cubicBezTo>
                    <a:pt x="20" y="84"/>
                    <a:pt x="20" y="84"/>
                    <a:pt x="20" y="84"/>
                  </a:cubicBezTo>
                  <a:cubicBezTo>
                    <a:pt x="20" y="103"/>
                    <a:pt x="14" y="119"/>
                    <a:pt x="1" y="132"/>
                  </a:cubicBezTo>
                  <a:cubicBezTo>
                    <a:pt x="0" y="133"/>
                    <a:pt x="0" y="134"/>
                    <a:pt x="0" y="135"/>
                  </a:cubicBezTo>
                  <a:cubicBezTo>
                    <a:pt x="0" y="136"/>
                    <a:pt x="1" y="137"/>
                    <a:pt x="2" y="137"/>
                  </a:cubicBezTo>
                  <a:cubicBezTo>
                    <a:pt x="30" y="141"/>
                    <a:pt x="30" y="141"/>
                    <a:pt x="30" y="141"/>
                  </a:cubicBezTo>
                  <a:cubicBezTo>
                    <a:pt x="35" y="142"/>
                    <a:pt x="40" y="143"/>
                    <a:pt x="44" y="144"/>
                  </a:cubicBezTo>
                  <a:cubicBezTo>
                    <a:pt x="49" y="154"/>
                    <a:pt x="59" y="160"/>
                    <a:pt x="70" y="160"/>
                  </a:cubicBezTo>
                  <a:cubicBezTo>
                    <a:pt x="81" y="160"/>
                    <a:pt x="91" y="154"/>
                    <a:pt x="96" y="144"/>
                  </a:cubicBezTo>
                  <a:cubicBezTo>
                    <a:pt x="101" y="143"/>
                    <a:pt x="105" y="142"/>
                    <a:pt x="111" y="141"/>
                  </a:cubicBezTo>
                  <a:cubicBezTo>
                    <a:pt x="138" y="137"/>
                    <a:pt x="138" y="137"/>
                    <a:pt x="138" y="137"/>
                  </a:cubicBezTo>
                  <a:cubicBezTo>
                    <a:pt x="139" y="137"/>
                    <a:pt x="140" y="136"/>
                    <a:pt x="140" y="135"/>
                  </a:cubicBezTo>
                  <a:cubicBezTo>
                    <a:pt x="141" y="134"/>
                    <a:pt x="141" y="133"/>
                    <a:pt x="140" y="132"/>
                  </a:cubicBezTo>
                  <a:close/>
                  <a:moveTo>
                    <a:pt x="61" y="15"/>
                  </a:moveTo>
                  <a:cubicBezTo>
                    <a:pt x="61" y="10"/>
                    <a:pt x="65" y="6"/>
                    <a:pt x="70" y="6"/>
                  </a:cubicBezTo>
                  <a:cubicBezTo>
                    <a:pt x="75" y="6"/>
                    <a:pt x="79" y="10"/>
                    <a:pt x="79" y="15"/>
                  </a:cubicBezTo>
                  <a:cubicBezTo>
                    <a:pt x="79" y="15"/>
                    <a:pt x="79" y="15"/>
                    <a:pt x="79" y="15"/>
                  </a:cubicBezTo>
                  <a:cubicBezTo>
                    <a:pt x="73" y="14"/>
                    <a:pt x="67" y="14"/>
                    <a:pt x="61" y="15"/>
                  </a:cubicBezTo>
                  <a:close/>
                  <a:moveTo>
                    <a:pt x="70" y="154"/>
                  </a:moveTo>
                  <a:cubicBezTo>
                    <a:pt x="63" y="154"/>
                    <a:pt x="56" y="151"/>
                    <a:pt x="52" y="145"/>
                  </a:cubicBezTo>
                  <a:cubicBezTo>
                    <a:pt x="58" y="145"/>
                    <a:pt x="64" y="146"/>
                    <a:pt x="70" y="146"/>
                  </a:cubicBezTo>
                  <a:cubicBezTo>
                    <a:pt x="76" y="146"/>
                    <a:pt x="82" y="145"/>
                    <a:pt x="89" y="145"/>
                  </a:cubicBezTo>
                  <a:cubicBezTo>
                    <a:pt x="85" y="151"/>
                    <a:pt x="78" y="154"/>
                    <a:pt x="70" y="154"/>
                  </a:cubicBezTo>
                  <a:close/>
                  <a:moveTo>
                    <a:pt x="110" y="136"/>
                  </a:moveTo>
                  <a:cubicBezTo>
                    <a:pt x="104" y="137"/>
                    <a:pt x="99" y="137"/>
                    <a:pt x="94" y="138"/>
                  </a:cubicBezTo>
                  <a:cubicBezTo>
                    <a:pt x="94" y="138"/>
                    <a:pt x="94" y="138"/>
                    <a:pt x="94" y="138"/>
                  </a:cubicBezTo>
                  <a:cubicBezTo>
                    <a:pt x="92" y="138"/>
                    <a:pt x="90" y="139"/>
                    <a:pt x="88" y="139"/>
                  </a:cubicBezTo>
                  <a:cubicBezTo>
                    <a:pt x="88" y="139"/>
                    <a:pt x="88" y="139"/>
                    <a:pt x="88" y="139"/>
                  </a:cubicBezTo>
                  <a:cubicBezTo>
                    <a:pt x="86" y="139"/>
                    <a:pt x="84" y="139"/>
                    <a:pt x="82" y="139"/>
                  </a:cubicBezTo>
                  <a:cubicBezTo>
                    <a:pt x="82" y="139"/>
                    <a:pt x="82" y="139"/>
                    <a:pt x="81" y="139"/>
                  </a:cubicBezTo>
                  <a:cubicBezTo>
                    <a:pt x="80" y="139"/>
                    <a:pt x="78" y="140"/>
                    <a:pt x="77" y="140"/>
                  </a:cubicBezTo>
                  <a:cubicBezTo>
                    <a:pt x="76" y="140"/>
                    <a:pt x="76" y="140"/>
                    <a:pt x="76" y="140"/>
                  </a:cubicBezTo>
                  <a:cubicBezTo>
                    <a:pt x="72" y="140"/>
                    <a:pt x="69" y="140"/>
                    <a:pt x="65" y="140"/>
                  </a:cubicBezTo>
                  <a:cubicBezTo>
                    <a:pt x="65" y="140"/>
                    <a:pt x="64" y="140"/>
                    <a:pt x="64" y="140"/>
                  </a:cubicBezTo>
                  <a:cubicBezTo>
                    <a:pt x="62" y="140"/>
                    <a:pt x="61" y="139"/>
                    <a:pt x="59" y="139"/>
                  </a:cubicBezTo>
                  <a:cubicBezTo>
                    <a:pt x="59" y="139"/>
                    <a:pt x="59" y="139"/>
                    <a:pt x="58" y="139"/>
                  </a:cubicBezTo>
                  <a:cubicBezTo>
                    <a:pt x="57" y="139"/>
                    <a:pt x="55" y="139"/>
                    <a:pt x="53" y="139"/>
                  </a:cubicBezTo>
                  <a:cubicBezTo>
                    <a:pt x="53" y="139"/>
                    <a:pt x="53" y="139"/>
                    <a:pt x="53" y="139"/>
                  </a:cubicBezTo>
                  <a:cubicBezTo>
                    <a:pt x="51" y="139"/>
                    <a:pt x="49" y="138"/>
                    <a:pt x="47" y="138"/>
                  </a:cubicBezTo>
                  <a:cubicBezTo>
                    <a:pt x="47" y="138"/>
                    <a:pt x="47" y="138"/>
                    <a:pt x="47" y="138"/>
                  </a:cubicBezTo>
                  <a:cubicBezTo>
                    <a:pt x="42" y="137"/>
                    <a:pt x="37" y="137"/>
                    <a:pt x="31" y="136"/>
                  </a:cubicBezTo>
                  <a:cubicBezTo>
                    <a:pt x="9" y="132"/>
                    <a:pt x="9" y="132"/>
                    <a:pt x="9" y="132"/>
                  </a:cubicBezTo>
                  <a:cubicBezTo>
                    <a:pt x="20" y="119"/>
                    <a:pt x="26" y="103"/>
                    <a:pt x="26" y="84"/>
                  </a:cubicBezTo>
                  <a:cubicBezTo>
                    <a:pt x="26" y="58"/>
                    <a:pt x="26" y="58"/>
                    <a:pt x="26" y="58"/>
                  </a:cubicBezTo>
                  <a:cubicBezTo>
                    <a:pt x="26" y="42"/>
                    <a:pt x="37" y="30"/>
                    <a:pt x="49" y="25"/>
                  </a:cubicBezTo>
                  <a:cubicBezTo>
                    <a:pt x="52" y="24"/>
                    <a:pt x="55" y="22"/>
                    <a:pt x="59" y="22"/>
                  </a:cubicBezTo>
                  <a:cubicBezTo>
                    <a:pt x="59" y="22"/>
                    <a:pt x="59" y="22"/>
                    <a:pt x="59" y="22"/>
                  </a:cubicBezTo>
                  <a:cubicBezTo>
                    <a:pt x="66" y="20"/>
                    <a:pt x="74" y="20"/>
                    <a:pt x="81" y="21"/>
                  </a:cubicBezTo>
                  <a:cubicBezTo>
                    <a:pt x="81" y="21"/>
                    <a:pt x="81" y="21"/>
                    <a:pt x="81" y="21"/>
                  </a:cubicBezTo>
                  <a:cubicBezTo>
                    <a:pt x="85" y="22"/>
                    <a:pt x="89" y="23"/>
                    <a:pt x="92" y="25"/>
                  </a:cubicBezTo>
                  <a:cubicBezTo>
                    <a:pt x="103" y="30"/>
                    <a:pt x="114" y="42"/>
                    <a:pt x="114" y="58"/>
                  </a:cubicBezTo>
                  <a:cubicBezTo>
                    <a:pt x="114" y="84"/>
                    <a:pt x="114" y="84"/>
                    <a:pt x="114" y="84"/>
                  </a:cubicBezTo>
                  <a:cubicBezTo>
                    <a:pt x="114" y="102"/>
                    <a:pt x="120" y="118"/>
                    <a:pt x="132" y="132"/>
                  </a:cubicBezTo>
                  <a:lnTo>
                    <a:pt x="110" y="136"/>
                  </a:lnTo>
                  <a:close/>
                  <a:moveTo>
                    <a:pt x="90" y="37"/>
                  </a:moveTo>
                  <a:cubicBezTo>
                    <a:pt x="89" y="38"/>
                    <a:pt x="88" y="39"/>
                    <a:pt x="86" y="38"/>
                  </a:cubicBezTo>
                  <a:cubicBezTo>
                    <a:pt x="76" y="34"/>
                    <a:pt x="64" y="34"/>
                    <a:pt x="55" y="38"/>
                  </a:cubicBezTo>
                  <a:cubicBezTo>
                    <a:pt x="50" y="41"/>
                    <a:pt x="41" y="48"/>
                    <a:pt x="41" y="58"/>
                  </a:cubicBezTo>
                  <a:cubicBezTo>
                    <a:pt x="41" y="60"/>
                    <a:pt x="39" y="61"/>
                    <a:pt x="38" y="61"/>
                  </a:cubicBezTo>
                  <a:cubicBezTo>
                    <a:pt x="38" y="61"/>
                    <a:pt x="38" y="61"/>
                    <a:pt x="38" y="61"/>
                  </a:cubicBezTo>
                  <a:cubicBezTo>
                    <a:pt x="36" y="61"/>
                    <a:pt x="35" y="60"/>
                    <a:pt x="35" y="58"/>
                  </a:cubicBezTo>
                  <a:cubicBezTo>
                    <a:pt x="35" y="45"/>
                    <a:pt x="46" y="36"/>
                    <a:pt x="52" y="33"/>
                  </a:cubicBezTo>
                  <a:cubicBezTo>
                    <a:pt x="63" y="28"/>
                    <a:pt x="77" y="28"/>
                    <a:pt x="88" y="33"/>
                  </a:cubicBezTo>
                  <a:cubicBezTo>
                    <a:pt x="90" y="34"/>
                    <a:pt x="91" y="35"/>
                    <a:pt x="90" y="3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54" name="Google Shape;354;p43"/>
            <p:cNvSpPr/>
            <p:nvPr/>
          </p:nvSpPr>
          <p:spPr>
            <a:xfrm>
              <a:off x="5238014" y="2238942"/>
              <a:ext cx="372995" cy="338296"/>
            </a:xfrm>
            <a:custGeom>
              <a:avLst/>
              <a:gdLst/>
              <a:ahLst/>
              <a:cxnLst/>
              <a:rect l="l" t="t" r="r" b="b"/>
              <a:pathLst>
                <a:path w="160" h="144" extrusionOk="0">
                  <a:moveTo>
                    <a:pt x="156" y="91"/>
                  </a:moveTo>
                  <a:cubicBezTo>
                    <a:pt x="138" y="20"/>
                    <a:pt x="138" y="20"/>
                    <a:pt x="138" y="20"/>
                  </a:cubicBezTo>
                  <a:cubicBezTo>
                    <a:pt x="135" y="9"/>
                    <a:pt x="126" y="1"/>
                    <a:pt x="115" y="0"/>
                  </a:cubicBezTo>
                  <a:cubicBezTo>
                    <a:pt x="108" y="0"/>
                    <a:pt x="102" y="2"/>
                    <a:pt x="97" y="7"/>
                  </a:cubicBezTo>
                  <a:cubicBezTo>
                    <a:pt x="92" y="12"/>
                    <a:pt x="89" y="18"/>
                    <a:pt x="89" y="25"/>
                  </a:cubicBezTo>
                  <a:cubicBezTo>
                    <a:pt x="89" y="37"/>
                    <a:pt x="89" y="37"/>
                    <a:pt x="89" y="37"/>
                  </a:cubicBezTo>
                  <a:cubicBezTo>
                    <a:pt x="71" y="37"/>
                    <a:pt x="71" y="37"/>
                    <a:pt x="71" y="37"/>
                  </a:cubicBezTo>
                  <a:cubicBezTo>
                    <a:pt x="71" y="25"/>
                    <a:pt x="71" y="25"/>
                    <a:pt x="71" y="25"/>
                  </a:cubicBezTo>
                  <a:cubicBezTo>
                    <a:pt x="71" y="18"/>
                    <a:pt x="68" y="12"/>
                    <a:pt x="63" y="7"/>
                  </a:cubicBezTo>
                  <a:cubicBezTo>
                    <a:pt x="58" y="2"/>
                    <a:pt x="52" y="0"/>
                    <a:pt x="45" y="0"/>
                  </a:cubicBezTo>
                  <a:cubicBezTo>
                    <a:pt x="34" y="1"/>
                    <a:pt x="25" y="9"/>
                    <a:pt x="22" y="20"/>
                  </a:cubicBezTo>
                  <a:cubicBezTo>
                    <a:pt x="4" y="91"/>
                    <a:pt x="4" y="91"/>
                    <a:pt x="4" y="91"/>
                  </a:cubicBezTo>
                  <a:cubicBezTo>
                    <a:pt x="2" y="97"/>
                    <a:pt x="0" y="102"/>
                    <a:pt x="0" y="109"/>
                  </a:cubicBezTo>
                  <a:cubicBezTo>
                    <a:pt x="0" y="128"/>
                    <a:pt x="16" y="144"/>
                    <a:pt x="36" y="144"/>
                  </a:cubicBezTo>
                  <a:cubicBezTo>
                    <a:pt x="55" y="144"/>
                    <a:pt x="70" y="129"/>
                    <a:pt x="71" y="110"/>
                  </a:cubicBezTo>
                  <a:cubicBezTo>
                    <a:pt x="71" y="110"/>
                    <a:pt x="71" y="110"/>
                    <a:pt x="71" y="110"/>
                  </a:cubicBezTo>
                  <a:cubicBezTo>
                    <a:pt x="71" y="109"/>
                    <a:pt x="71" y="109"/>
                    <a:pt x="71" y="109"/>
                  </a:cubicBezTo>
                  <a:cubicBezTo>
                    <a:pt x="71" y="82"/>
                    <a:pt x="71" y="82"/>
                    <a:pt x="71" y="82"/>
                  </a:cubicBezTo>
                  <a:cubicBezTo>
                    <a:pt x="89" y="82"/>
                    <a:pt x="89" y="82"/>
                    <a:pt x="89" y="82"/>
                  </a:cubicBezTo>
                  <a:cubicBezTo>
                    <a:pt x="89" y="109"/>
                    <a:pt x="89" y="109"/>
                    <a:pt x="89" y="109"/>
                  </a:cubicBezTo>
                  <a:cubicBezTo>
                    <a:pt x="89" y="110"/>
                    <a:pt x="89" y="110"/>
                    <a:pt x="89" y="110"/>
                  </a:cubicBezTo>
                  <a:cubicBezTo>
                    <a:pt x="89" y="110"/>
                    <a:pt x="89" y="110"/>
                    <a:pt x="89" y="110"/>
                  </a:cubicBezTo>
                  <a:cubicBezTo>
                    <a:pt x="90" y="129"/>
                    <a:pt x="105" y="144"/>
                    <a:pt x="124" y="144"/>
                  </a:cubicBezTo>
                  <a:cubicBezTo>
                    <a:pt x="144" y="144"/>
                    <a:pt x="160" y="128"/>
                    <a:pt x="160" y="109"/>
                  </a:cubicBezTo>
                  <a:cubicBezTo>
                    <a:pt x="160" y="102"/>
                    <a:pt x="158" y="97"/>
                    <a:pt x="156" y="91"/>
                  </a:cubicBezTo>
                  <a:close/>
                  <a:moveTo>
                    <a:pt x="36" y="138"/>
                  </a:moveTo>
                  <a:cubicBezTo>
                    <a:pt x="19" y="138"/>
                    <a:pt x="6" y="125"/>
                    <a:pt x="6" y="109"/>
                  </a:cubicBezTo>
                  <a:cubicBezTo>
                    <a:pt x="6" y="103"/>
                    <a:pt x="7" y="98"/>
                    <a:pt x="10" y="94"/>
                  </a:cubicBezTo>
                  <a:cubicBezTo>
                    <a:pt x="10" y="93"/>
                    <a:pt x="11" y="92"/>
                    <a:pt x="12" y="91"/>
                  </a:cubicBezTo>
                  <a:cubicBezTo>
                    <a:pt x="12" y="91"/>
                    <a:pt x="12" y="91"/>
                    <a:pt x="12" y="90"/>
                  </a:cubicBezTo>
                  <a:cubicBezTo>
                    <a:pt x="14" y="89"/>
                    <a:pt x="15" y="87"/>
                    <a:pt x="17" y="85"/>
                  </a:cubicBezTo>
                  <a:cubicBezTo>
                    <a:pt x="17" y="85"/>
                    <a:pt x="18" y="85"/>
                    <a:pt x="18" y="85"/>
                  </a:cubicBezTo>
                  <a:cubicBezTo>
                    <a:pt x="19" y="84"/>
                    <a:pt x="19" y="84"/>
                    <a:pt x="20" y="83"/>
                  </a:cubicBezTo>
                  <a:cubicBezTo>
                    <a:pt x="21" y="83"/>
                    <a:pt x="21" y="83"/>
                    <a:pt x="21" y="83"/>
                  </a:cubicBezTo>
                  <a:cubicBezTo>
                    <a:pt x="23" y="82"/>
                    <a:pt x="25" y="81"/>
                    <a:pt x="28" y="80"/>
                  </a:cubicBezTo>
                  <a:cubicBezTo>
                    <a:pt x="28" y="80"/>
                    <a:pt x="28" y="80"/>
                    <a:pt x="28" y="80"/>
                  </a:cubicBezTo>
                  <a:cubicBezTo>
                    <a:pt x="29" y="80"/>
                    <a:pt x="30" y="79"/>
                    <a:pt x="31" y="79"/>
                  </a:cubicBezTo>
                  <a:cubicBezTo>
                    <a:pt x="31" y="79"/>
                    <a:pt x="32" y="79"/>
                    <a:pt x="32" y="79"/>
                  </a:cubicBezTo>
                  <a:cubicBezTo>
                    <a:pt x="33" y="79"/>
                    <a:pt x="34" y="79"/>
                    <a:pt x="36" y="79"/>
                  </a:cubicBezTo>
                  <a:cubicBezTo>
                    <a:pt x="52" y="79"/>
                    <a:pt x="65" y="92"/>
                    <a:pt x="65" y="109"/>
                  </a:cubicBezTo>
                  <a:cubicBezTo>
                    <a:pt x="65" y="109"/>
                    <a:pt x="65" y="109"/>
                    <a:pt x="65" y="109"/>
                  </a:cubicBezTo>
                  <a:cubicBezTo>
                    <a:pt x="65" y="110"/>
                    <a:pt x="65" y="110"/>
                    <a:pt x="65" y="110"/>
                  </a:cubicBezTo>
                  <a:cubicBezTo>
                    <a:pt x="65" y="110"/>
                    <a:pt x="65" y="110"/>
                    <a:pt x="65" y="110"/>
                  </a:cubicBezTo>
                  <a:cubicBezTo>
                    <a:pt x="64" y="126"/>
                    <a:pt x="51" y="138"/>
                    <a:pt x="36" y="138"/>
                  </a:cubicBezTo>
                  <a:close/>
                  <a:moveTo>
                    <a:pt x="63" y="86"/>
                  </a:moveTo>
                  <a:cubicBezTo>
                    <a:pt x="63" y="85"/>
                    <a:pt x="62" y="85"/>
                    <a:pt x="62" y="85"/>
                  </a:cubicBezTo>
                  <a:cubicBezTo>
                    <a:pt x="61" y="84"/>
                    <a:pt x="61" y="83"/>
                    <a:pt x="60" y="83"/>
                  </a:cubicBezTo>
                  <a:cubicBezTo>
                    <a:pt x="60" y="83"/>
                    <a:pt x="59" y="82"/>
                    <a:pt x="59" y="82"/>
                  </a:cubicBezTo>
                  <a:cubicBezTo>
                    <a:pt x="58" y="81"/>
                    <a:pt x="58" y="81"/>
                    <a:pt x="57" y="80"/>
                  </a:cubicBezTo>
                  <a:cubicBezTo>
                    <a:pt x="57" y="80"/>
                    <a:pt x="56" y="80"/>
                    <a:pt x="56" y="79"/>
                  </a:cubicBezTo>
                  <a:cubicBezTo>
                    <a:pt x="55" y="79"/>
                    <a:pt x="54" y="78"/>
                    <a:pt x="53" y="78"/>
                  </a:cubicBezTo>
                  <a:cubicBezTo>
                    <a:pt x="53" y="78"/>
                    <a:pt x="53" y="77"/>
                    <a:pt x="53" y="77"/>
                  </a:cubicBezTo>
                  <a:cubicBezTo>
                    <a:pt x="51" y="77"/>
                    <a:pt x="50" y="76"/>
                    <a:pt x="49" y="76"/>
                  </a:cubicBezTo>
                  <a:cubicBezTo>
                    <a:pt x="49" y="76"/>
                    <a:pt x="48" y="75"/>
                    <a:pt x="48" y="75"/>
                  </a:cubicBezTo>
                  <a:cubicBezTo>
                    <a:pt x="47" y="75"/>
                    <a:pt x="46" y="75"/>
                    <a:pt x="45" y="74"/>
                  </a:cubicBezTo>
                  <a:cubicBezTo>
                    <a:pt x="45" y="74"/>
                    <a:pt x="44" y="74"/>
                    <a:pt x="44" y="74"/>
                  </a:cubicBezTo>
                  <a:cubicBezTo>
                    <a:pt x="43" y="74"/>
                    <a:pt x="42" y="74"/>
                    <a:pt x="41" y="73"/>
                  </a:cubicBezTo>
                  <a:cubicBezTo>
                    <a:pt x="41" y="73"/>
                    <a:pt x="40" y="73"/>
                    <a:pt x="40" y="73"/>
                  </a:cubicBezTo>
                  <a:cubicBezTo>
                    <a:pt x="38" y="73"/>
                    <a:pt x="37" y="73"/>
                    <a:pt x="36" y="73"/>
                  </a:cubicBezTo>
                  <a:cubicBezTo>
                    <a:pt x="34" y="73"/>
                    <a:pt x="33" y="73"/>
                    <a:pt x="32" y="73"/>
                  </a:cubicBezTo>
                  <a:cubicBezTo>
                    <a:pt x="32" y="73"/>
                    <a:pt x="31" y="73"/>
                    <a:pt x="31" y="73"/>
                  </a:cubicBezTo>
                  <a:cubicBezTo>
                    <a:pt x="30" y="73"/>
                    <a:pt x="30" y="74"/>
                    <a:pt x="29" y="74"/>
                  </a:cubicBezTo>
                  <a:cubicBezTo>
                    <a:pt x="28" y="74"/>
                    <a:pt x="28" y="74"/>
                    <a:pt x="27" y="74"/>
                  </a:cubicBezTo>
                  <a:cubicBezTo>
                    <a:pt x="27" y="74"/>
                    <a:pt x="26" y="74"/>
                    <a:pt x="26" y="74"/>
                  </a:cubicBezTo>
                  <a:cubicBezTo>
                    <a:pt x="25" y="75"/>
                    <a:pt x="25" y="75"/>
                    <a:pt x="24" y="75"/>
                  </a:cubicBezTo>
                  <a:cubicBezTo>
                    <a:pt x="24" y="75"/>
                    <a:pt x="23" y="75"/>
                    <a:pt x="23" y="75"/>
                  </a:cubicBezTo>
                  <a:cubicBezTo>
                    <a:pt x="22" y="76"/>
                    <a:pt x="22" y="76"/>
                    <a:pt x="21" y="76"/>
                  </a:cubicBezTo>
                  <a:cubicBezTo>
                    <a:pt x="21" y="76"/>
                    <a:pt x="20" y="76"/>
                    <a:pt x="20" y="77"/>
                  </a:cubicBezTo>
                  <a:cubicBezTo>
                    <a:pt x="19" y="77"/>
                    <a:pt x="19" y="77"/>
                    <a:pt x="18" y="78"/>
                  </a:cubicBezTo>
                  <a:cubicBezTo>
                    <a:pt x="18" y="78"/>
                    <a:pt x="18" y="78"/>
                    <a:pt x="17" y="78"/>
                  </a:cubicBezTo>
                  <a:cubicBezTo>
                    <a:pt x="17" y="79"/>
                    <a:pt x="16" y="79"/>
                    <a:pt x="15" y="79"/>
                  </a:cubicBezTo>
                  <a:cubicBezTo>
                    <a:pt x="15" y="79"/>
                    <a:pt x="15" y="79"/>
                    <a:pt x="15" y="80"/>
                  </a:cubicBezTo>
                  <a:cubicBezTo>
                    <a:pt x="14" y="80"/>
                    <a:pt x="14" y="81"/>
                    <a:pt x="13" y="81"/>
                  </a:cubicBezTo>
                  <a:cubicBezTo>
                    <a:pt x="28" y="21"/>
                    <a:pt x="28" y="21"/>
                    <a:pt x="28" y="21"/>
                  </a:cubicBezTo>
                  <a:cubicBezTo>
                    <a:pt x="30" y="13"/>
                    <a:pt x="37" y="6"/>
                    <a:pt x="45" y="6"/>
                  </a:cubicBezTo>
                  <a:cubicBezTo>
                    <a:pt x="51" y="6"/>
                    <a:pt x="56" y="8"/>
                    <a:pt x="59" y="11"/>
                  </a:cubicBezTo>
                  <a:cubicBezTo>
                    <a:pt x="63" y="15"/>
                    <a:pt x="65" y="20"/>
                    <a:pt x="65" y="25"/>
                  </a:cubicBezTo>
                  <a:cubicBezTo>
                    <a:pt x="65" y="40"/>
                    <a:pt x="65" y="40"/>
                    <a:pt x="65" y="40"/>
                  </a:cubicBezTo>
                  <a:cubicBezTo>
                    <a:pt x="65" y="79"/>
                    <a:pt x="65" y="79"/>
                    <a:pt x="65" y="79"/>
                  </a:cubicBezTo>
                  <a:cubicBezTo>
                    <a:pt x="65" y="89"/>
                    <a:pt x="65" y="89"/>
                    <a:pt x="65" y="89"/>
                  </a:cubicBezTo>
                  <a:cubicBezTo>
                    <a:pt x="65" y="89"/>
                    <a:pt x="65" y="89"/>
                    <a:pt x="65" y="89"/>
                  </a:cubicBezTo>
                  <a:cubicBezTo>
                    <a:pt x="64" y="88"/>
                    <a:pt x="64" y="87"/>
                    <a:pt x="63" y="86"/>
                  </a:cubicBezTo>
                  <a:close/>
                  <a:moveTo>
                    <a:pt x="71" y="76"/>
                  </a:moveTo>
                  <a:cubicBezTo>
                    <a:pt x="71" y="43"/>
                    <a:pt x="71" y="43"/>
                    <a:pt x="71" y="43"/>
                  </a:cubicBezTo>
                  <a:cubicBezTo>
                    <a:pt x="89" y="43"/>
                    <a:pt x="89" y="43"/>
                    <a:pt x="89" y="43"/>
                  </a:cubicBezTo>
                  <a:cubicBezTo>
                    <a:pt x="89" y="76"/>
                    <a:pt x="89" y="76"/>
                    <a:pt x="89" y="76"/>
                  </a:cubicBezTo>
                  <a:lnTo>
                    <a:pt x="71" y="76"/>
                  </a:lnTo>
                  <a:close/>
                  <a:moveTo>
                    <a:pt x="95" y="89"/>
                  </a:moveTo>
                  <a:cubicBezTo>
                    <a:pt x="95" y="79"/>
                    <a:pt x="95" y="79"/>
                    <a:pt x="95" y="79"/>
                  </a:cubicBezTo>
                  <a:cubicBezTo>
                    <a:pt x="95" y="40"/>
                    <a:pt x="95" y="40"/>
                    <a:pt x="95" y="40"/>
                  </a:cubicBezTo>
                  <a:cubicBezTo>
                    <a:pt x="95" y="25"/>
                    <a:pt x="95" y="25"/>
                    <a:pt x="95" y="25"/>
                  </a:cubicBezTo>
                  <a:cubicBezTo>
                    <a:pt x="95" y="20"/>
                    <a:pt x="97" y="15"/>
                    <a:pt x="101" y="11"/>
                  </a:cubicBezTo>
                  <a:cubicBezTo>
                    <a:pt x="104" y="8"/>
                    <a:pt x="109" y="6"/>
                    <a:pt x="114" y="6"/>
                  </a:cubicBezTo>
                  <a:cubicBezTo>
                    <a:pt x="114" y="6"/>
                    <a:pt x="114" y="6"/>
                    <a:pt x="115" y="6"/>
                  </a:cubicBezTo>
                  <a:cubicBezTo>
                    <a:pt x="123" y="6"/>
                    <a:pt x="130" y="13"/>
                    <a:pt x="132" y="21"/>
                  </a:cubicBezTo>
                  <a:cubicBezTo>
                    <a:pt x="147" y="81"/>
                    <a:pt x="147" y="81"/>
                    <a:pt x="147" y="81"/>
                  </a:cubicBezTo>
                  <a:cubicBezTo>
                    <a:pt x="146" y="80"/>
                    <a:pt x="144" y="79"/>
                    <a:pt x="143" y="78"/>
                  </a:cubicBezTo>
                  <a:cubicBezTo>
                    <a:pt x="142" y="78"/>
                    <a:pt x="142" y="78"/>
                    <a:pt x="142" y="78"/>
                  </a:cubicBezTo>
                  <a:cubicBezTo>
                    <a:pt x="141" y="77"/>
                    <a:pt x="141" y="77"/>
                    <a:pt x="140" y="77"/>
                  </a:cubicBezTo>
                  <a:cubicBezTo>
                    <a:pt x="140" y="76"/>
                    <a:pt x="139" y="76"/>
                    <a:pt x="139" y="76"/>
                  </a:cubicBezTo>
                  <a:cubicBezTo>
                    <a:pt x="138" y="76"/>
                    <a:pt x="138" y="76"/>
                    <a:pt x="137" y="75"/>
                  </a:cubicBezTo>
                  <a:cubicBezTo>
                    <a:pt x="137" y="75"/>
                    <a:pt x="136" y="75"/>
                    <a:pt x="136" y="75"/>
                  </a:cubicBezTo>
                  <a:cubicBezTo>
                    <a:pt x="135" y="75"/>
                    <a:pt x="135" y="75"/>
                    <a:pt x="134" y="74"/>
                  </a:cubicBezTo>
                  <a:cubicBezTo>
                    <a:pt x="134" y="74"/>
                    <a:pt x="133" y="74"/>
                    <a:pt x="133" y="74"/>
                  </a:cubicBezTo>
                  <a:cubicBezTo>
                    <a:pt x="132" y="74"/>
                    <a:pt x="132" y="74"/>
                    <a:pt x="131" y="74"/>
                  </a:cubicBezTo>
                  <a:cubicBezTo>
                    <a:pt x="130" y="74"/>
                    <a:pt x="130" y="73"/>
                    <a:pt x="129" y="73"/>
                  </a:cubicBezTo>
                  <a:cubicBezTo>
                    <a:pt x="129" y="73"/>
                    <a:pt x="128" y="73"/>
                    <a:pt x="128" y="73"/>
                  </a:cubicBezTo>
                  <a:cubicBezTo>
                    <a:pt x="127" y="73"/>
                    <a:pt x="126" y="73"/>
                    <a:pt x="124" y="73"/>
                  </a:cubicBezTo>
                  <a:cubicBezTo>
                    <a:pt x="123" y="73"/>
                    <a:pt x="122" y="73"/>
                    <a:pt x="120" y="73"/>
                  </a:cubicBezTo>
                  <a:cubicBezTo>
                    <a:pt x="120" y="73"/>
                    <a:pt x="119" y="73"/>
                    <a:pt x="119" y="73"/>
                  </a:cubicBezTo>
                  <a:cubicBezTo>
                    <a:pt x="118" y="74"/>
                    <a:pt x="117" y="74"/>
                    <a:pt x="116" y="74"/>
                  </a:cubicBezTo>
                  <a:cubicBezTo>
                    <a:pt x="116" y="74"/>
                    <a:pt x="115" y="74"/>
                    <a:pt x="115" y="74"/>
                  </a:cubicBezTo>
                  <a:cubicBezTo>
                    <a:pt x="114" y="75"/>
                    <a:pt x="113" y="75"/>
                    <a:pt x="112" y="75"/>
                  </a:cubicBezTo>
                  <a:cubicBezTo>
                    <a:pt x="112" y="75"/>
                    <a:pt x="111" y="76"/>
                    <a:pt x="111" y="76"/>
                  </a:cubicBezTo>
                  <a:cubicBezTo>
                    <a:pt x="110" y="76"/>
                    <a:pt x="109" y="77"/>
                    <a:pt x="107" y="77"/>
                  </a:cubicBezTo>
                  <a:cubicBezTo>
                    <a:pt x="107" y="77"/>
                    <a:pt x="107" y="78"/>
                    <a:pt x="107" y="78"/>
                  </a:cubicBezTo>
                  <a:cubicBezTo>
                    <a:pt x="106" y="78"/>
                    <a:pt x="105" y="79"/>
                    <a:pt x="104" y="79"/>
                  </a:cubicBezTo>
                  <a:cubicBezTo>
                    <a:pt x="104" y="80"/>
                    <a:pt x="103" y="80"/>
                    <a:pt x="103" y="80"/>
                  </a:cubicBezTo>
                  <a:cubicBezTo>
                    <a:pt x="102" y="81"/>
                    <a:pt x="102" y="81"/>
                    <a:pt x="101" y="82"/>
                  </a:cubicBezTo>
                  <a:cubicBezTo>
                    <a:pt x="101" y="82"/>
                    <a:pt x="100" y="83"/>
                    <a:pt x="100" y="83"/>
                  </a:cubicBezTo>
                  <a:cubicBezTo>
                    <a:pt x="99" y="83"/>
                    <a:pt x="99" y="84"/>
                    <a:pt x="98" y="85"/>
                  </a:cubicBezTo>
                  <a:cubicBezTo>
                    <a:pt x="98" y="85"/>
                    <a:pt x="97" y="85"/>
                    <a:pt x="97" y="86"/>
                  </a:cubicBezTo>
                  <a:cubicBezTo>
                    <a:pt x="96" y="87"/>
                    <a:pt x="96" y="88"/>
                    <a:pt x="95" y="89"/>
                  </a:cubicBezTo>
                  <a:cubicBezTo>
                    <a:pt x="95" y="89"/>
                    <a:pt x="95" y="89"/>
                    <a:pt x="95" y="89"/>
                  </a:cubicBezTo>
                  <a:close/>
                  <a:moveTo>
                    <a:pt x="124" y="138"/>
                  </a:moveTo>
                  <a:cubicBezTo>
                    <a:pt x="109" y="138"/>
                    <a:pt x="96" y="126"/>
                    <a:pt x="95" y="110"/>
                  </a:cubicBezTo>
                  <a:cubicBezTo>
                    <a:pt x="95" y="110"/>
                    <a:pt x="95" y="110"/>
                    <a:pt x="95" y="110"/>
                  </a:cubicBezTo>
                  <a:cubicBezTo>
                    <a:pt x="95" y="109"/>
                    <a:pt x="95" y="109"/>
                    <a:pt x="95" y="109"/>
                  </a:cubicBezTo>
                  <a:cubicBezTo>
                    <a:pt x="95" y="109"/>
                    <a:pt x="95" y="109"/>
                    <a:pt x="95" y="109"/>
                  </a:cubicBezTo>
                  <a:cubicBezTo>
                    <a:pt x="95" y="92"/>
                    <a:pt x="108" y="79"/>
                    <a:pt x="124" y="79"/>
                  </a:cubicBezTo>
                  <a:cubicBezTo>
                    <a:pt x="126" y="79"/>
                    <a:pt x="127" y="79"/>
                    <a:pt x="128" y="79"/>
                  </a:cubicBezTo>
                  <a:cubicBezTo>
                    <a:pt x="128" y="79"/>
                    <a:pt x="129" y="79"/>
                    <a:pt x="129" y="79"/>
                  </a:cubicBezTo>
                  <a:cubicBezTo>
                    <a:pt x="130" y="79"/>
                    <a:pt x="131" y="80"/>
                    <a:pt x="132" y="80"/>
                  </a:cubicBezTo>
                  <a:cubicBezTo>
                    <a:pt x="132" y="80"/>
                    <a:pt x="132" y="80"/>
                    <a:pt x="132" y="80"/>
                  </a:cubicBezTo>
                  <a:cubicBezTo>
                    <a:pt x="135" y="81"/>
                    <a:pt x="137" y="82"/>
                    <a:pt x="139" y="83"/>
                  </a:cubicBezTo>
                  <a:cubicBezTo>
                    <a:pt x="139" y="83"/>
                    <a:pt x="139" y="83"/>
                    <a:pt x="140" y="83"/>
                  </a:cubicBezTo>
                  <a:cubicBezTo>
                    <a:pt x="141" y="84"/>
                    <a:pt x="141" y="84"/>
                    <a:pt x="142" y="85"/>
                  </a:cubicBezTo>
                  <a:cubicBezTo>
                    <a:pt x="142" y="85"/>
                    <a:pt x="143" y="85"/>
                    <a:pt x="143" y="85"/>
                  </a:cubicBezTo>
                  <a:cubicBezTo>
                    <a:pt x="145" y="87"/>
                    <a:pt x="146" y="89"/>
                    <a:pt x="148" y="90"/>
                  </a:cubicBezTo>
                  <a:cubicBezTo>
                    <a:pt x="148" y="91"/>
                    <a:pt x="148" y="91"/>
                    <a:pt x="148" y="91"/>
                  </a:cubicBezTo>
                  <a:cubicBezTo>
                    <a:pt x="149" y="92"/>
                    <a:pt x="150" y="93"/>
                    <a:pt x="150" y="94"/>
                  </a:cubicBezTo>
                  <a:cubicBezTo>
                    <a:pt x="153" y="98"/>
                    <a:pt x="154" y="103"/>
                    <a:pt x="154" y="109"/>
                  </a:cubicBezTo>
                  <a:cubicBezTo>
                    <a:pt x="154" y="125"/>
                    <a:pt x="141" y="138"/>
                    <a:pt x="124" y="1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55" name="Google Shape;355;p43"/>
            <p:cNvSpPr/>
            <p:nvPr/>
          </p:nvSpPr>
          <p:spPr>
            <a:xfrm>
              <a:off x="7097579" y="3876914"/>
              <a:ext cx="372995" cy="338296"/>
            </a:xfrm>
            <a:custGeom>
              <a:avLst/>
              <a:gdLst/>
              <a:ahLst/>
              <a:cxnLst/>
              <a:rect l="l" t="t" r="r" b="b"/>
              <a:pathLst>
                <a:path w="160" h="144" extrusionOk="0">
                  <a:moveTo>
                    <a:pt x="160" y="46"/>
                  </a:moveTo>
                  <a:cubicBezTo>
                    <a:pt x="160" y="46"/>
                    <a:pt x="160" y="46"/>
                    <a:pt x="160" y="45"/>
                  </a:cubicBezTo>
                  <a:cubicBezTo>
                    <a:pt x="160" y="45"/>
                    <a:pt x="160" y="45"/>
                    <a:pt x="160" y="45"/>
                  </a:cubicBezTo>
                  <a:cubicBezTo>
                    <a:pt x="160" y="45"/>
                    <a:pt x="160" y="45"/>
                    <a:pt x="160" y="45"/>
                  </a:cubicBezTo>
                  <a:cubicBezTo>
                    <a:pt x="160" y="45"/>
                    <a:pt x="160" y="45"/>
                    <a:pt x="160" y="44"/>
                  </a:cubicBezTo>
                  <a:cubicBezTo>
                    <a:pt x="160" y="44"/>
                    <a:pt x="160" y="44"/>
                    <a:pt x="160" y="44"/>
                  </a:cubicBezTo>
                  <a:cubicBezTo>
                    <a:pt x="160" y="44"/>
                    <a:pt x="160" y="44"/>
                    <a:pt x="160" y="44"/>
                  </a:cubicBezTo>
                  <a:cubicBezTo>
                    <a:pt x="160" y="44"/>
                    <a:pt x="160" y="44"/>
                    <a:pt x="160" y="44"/>
                  </a:cubicBezTo>
                  <a:cubicBezTo>
                    <a:pt x="133" y="1"/>
                    <a:pt x="133" y="1"/>
                    <a:pt x="133" y="1"/>
                  </a:cubicBezTo>
                  <a:cubicBezTo>
                    <a:pt x="133" y="1"/>
                    <a:pt x="133" y="1"/>
                    <a:pt x="133" y="1"/>
                  </a:cubicBezTo>
                  <a:cubicBezTo>
                    <a:pt x="133" y="1"/>
                    <a:pt x="133" y="1"/>
                    <a:pt x="133" y="1"/>
                  </a:cubicBezTo>
                  <a:cubicBezTo>
                    <a:pt x="132" y="1"/>
                    <a:pt x="132" y="0"/>
                    <a:pt x="132" y="0"/>
                  </a:cubicBezTo>
                  <a:cubicBezTo>
                    <a:pt x="132" y="0"/>
                    <a:pt x="132" y="0"/>
                    <a:pt x="132" y="0"/>
                  </a:cubicBezTo>
                  <a:cubicBezTo>
                    <a:pt x="132" y="0"/>
                    <a:pt x="132" y="0"/>
                    <a:pt x="132" y="0"/>
                  </a:cubicBezTo>
                  <a:cubicBezTo>
                    <a:pt x="131" y="0"/>
                    <a:pt x="131" y="0"/>
                    <a:pt x="131" y="0"/>
                  </a:cubicBezTo>
                  <a:cubicBezTo>
                    <a:pt x="29" y="0"/>
                    <a:pt x="29" y="0"/>
                    <a:pt x="29" y="0"/>
                  </a:cubicBezTo>
                  <a:cubicBezTo>
                    <a:pt x="29" y="0"/>
                    <a:pt x="29" y="0"/>
                    <a:pt x="29" y="0"/>
                  </a:cubicBezTo>
                  <a:cubicBezTo>
                    <a:pt x="28" y="0"/>
                    <a:pt x="28" y="0"/>
                    <a:pt x="28" y="0"/>
                  </a:cubicBezTo>
                  <a:cubicBezTo>
                    <a:pt x="28" y="0"/>
                    <a:pt x="28" y="0"/>
                    <a:pt x="28" y="0"/>
                  </a:cubicBezTo>
                  <a:cubicBezTo>
                    <a:pt x="28" y="0"/>
                    <a:pt x="28" y="0"/>
                    <a:pt x="28" y="1"/>
                  </a:cubicBezTo>
                  <a:cubicBezTo>
                    <a:pt x="28" y="1"/>
                    <a:pt x="28" y="1"/>
                    <a:pt x="28" y="1"/>
                  </a:cubicBezTo>
                  <a:cubicBezTo>
                    <a:pt x="27" y="1"/>
                    <a:pt x="27" y="1"/>
                    <a:pt x="27" y="1"/>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0" y="45"/>
                    <a:pt x="0" y="45"/>
                    <a:pt x="0" y="45"/>
                  </a:cubicBezTo>
                  <a:cubicBezTo>
                    <a:pt x="0" y="45"/>
                    <a:pt x="0" y="45"/>
                    <a:pt x="0" y="45"/>
                  </a:cubicBezTo>
                  <a:cubicBezTo>
                    <a:pt x="0" y="46"/>
                    <a:pt x="0" y="46"/>
                    <a:pt x="0" y="46"/>
                  </a:cubicBezTo>
                  <a:cubicBezTo>
                    <a:pt x="0" y="46"/>
                    <a:pt x="0" y="46"/>
                    <a:pt x="0" y="46"/>
                  </a:cubicBezTo>
                  <a:cubicBezTo>
                    <a:pt x="0" y="46"/>
                    <a:pt x="0" y="46"/>
                    <a:pt x="0" y="46"/>
                  </a:cubicBezTo>
                  <a:cubicBezTo>
                    <a:pt x="0" y="47"/>
                    <a:pt x="0" y="47"/>
                    <a:pt x="0" y="47"/>
                  </a:cubicBezTo>
                  <a:cubicBezTo>
                    <a:pt x="0" y="47"/>
                    <a:pt x="0" y="47"/>
                    <a:pt x="0" y="47"/>
                  </a:cubicBezTo>
                  <a:cubicBezTo>
                    <a:pt x="1" y="47"/>
                    <a:pt x="1" y="47"/>
                    <a:pt x="1" y="47"/>
                  </a:cubicBezTo>
                  <a:cubicBezTo>
                    <a:pt x="78" y="143"/>
                    <a:pt x="78" y="143"/>
                    <a:pt x="78" y="143"/>
                  </a:cubicBezTo>
                  <a:cubicBezTo>
                    <a:pt x="78" y="143"/>
                    <a:pt x="78" y="143"/>
                    <a:pt x="78" y="143"/>
                  </a:cubicBezTo>
                  <a:cubicBezTo>
                    <a:pt x="78" y="143"/>
                    <a:pt x="78" y="143"/>
                    <a:pt x="78" y="143"/>
                  </a:cubicBezTo>
                  <a:cubicBezTo>
                    <a:pt x="78" y="143"/>
                    <a:pt x="78" y="143"/>
                    <a:pt x="78" y="143"/>
                  </a:cubicBezTo>
                  <a:cubicBezTo>
                    <a:pt x="78" y="143"/>
                    <a:pt x="78" y="144"/>
                    <a:pt x="79" y="144"/>
                  </a:cubicBezTo>
                  <a:cubicBezTo>
                    <a:pt x="79" y="144"/>
                    <a:pt x="79" y="144"/>
                    <a:pt x="79" y="144"/>
                  </a:cubicBezTo>
                  <a:cubicBezTo>
                    <a:pt x="79" y="144"/>
                    <a:pt x="80" y="144"/>
                    <a:pt x="80" y="144"/>
                  </a:cubicBezTo>
                  <a:cubicBezTo>
                    <a:pt x="80" y="144"/>
                    <a:pt x="81" y="144"/>
                    <a:pt x="81" y="144"/>
                  </a:cubicBezTo>
                  <a:cubicBezTo>
                    <a:pt x="81" y="144"/>
                    <a:pt x="81" y="144"/>
                    <a:pt x="81" y="144"/>
                  </a:cubicBezTo>
                  <a:cubicBezTo>
                    <a:pt x="81" y="144"/>
                    <a:pt x="81" y="144"/>
                    <a:pt x="81" y="144"/>
                  </a:cubicBezTo>
                  <a:cubicBezTo>
                    <a:pt x="82" y="143"/>
                    <a:pt x="82" y="143"/>
                    <a:pt x="82" y="143"/>
                  </a:cubicBezTo>
                  <a:cubicBezTo>
                    <a:pt x="82" y="143"/>
                    <a:pt x="82" y="143"/>
                    <a:pt x="82" y="143"/>
                  </a:cubicBezTo>
                  <a:cubicBezTo>
                    <a:pt x="159" y="47"/>
                    <a:pt x="159" y="47"/>
                    <a:pt x="159" y="47"/>
                  </a:cubicBezTo>
                  <a:cubicBezTo>
                    <a:pt x="159" y="47"/>
                    <a:pt x="159" y="47"/>
                    <a:pt x="160" y="47"/>
                  </a:cubicBezTo>
                  <a:cubicBezTo>
                    <a:pt x="160" y="47"/>
                    <a:pt x="160" y="47"/>
                    <a:pt x="160" y="47"/>
                  </a:cubicBezTo>
                  <a:cubicBezTo>
                    <a:pt x="160" y="47"/>
                    <a:pt x="160" y="47"/>
                    <a:pt x="160" y="46"/>
                  </a:cubicBezTo>
                  <a:cubicBezTo>
                    <a:pt x="160" y="46"/>
                    <a:pt x="160" y="46"/>
                    <a:pt x="160" y="46"/>
                  </a:cubicBezTo>
                  <a:cubicBezTo>
                    <a:pt x="160" y="46"/>
                    <a:pt x="160" y="46"/>
                    <a:pt x="160" y="46"/>
                  </a:cubicBezTo>
                  <a:close/>
                  <a:moveTo>
                    <a:pt x="86" y="5"/>
                  </a:moveTo>
                  <a:cubicBezTo>
                    <a:pt x="127" y="5"/>
                    <a:pt x="127" y="5"/>
                    <a:pt x="127" y="5"/>
                  </a:cubicBezTo>
                  <a:cubicBezTo>
                    <a:pt x="114" y="40"/>
                    <a:pt x="114" y="40"/>
                    <a:pt x="114" y="40"/>
                  </a:cubicBezTo>
                  <a:lnTo>
                    <a:pt x="86" y="5"/>
                  </a:lnTo>
                  <a:close/>
                  <a:moveTo>
                    <a:pt x="109" y="43"/>
                  </a:moveTo>
                  <a:cubicBezTo>
                    <a:pt x="51" y="43"/>
                    <a:pt x="51" y="43"/>
                    <a:pt x="51" y="43"/>
                  </a:cubicBezTo>
                  <a:cubicBezTo>
                    <a:pt x="80" y="7"/>
                    <a:pt x="80" y="7"/>
                    <a:pt x="80" y="7"/>
                  </a:cubicBezTo>
                  <a:lnTo>
                    <a:pt x="109" y="43"/>
                  </a:lnTo>
                  <a:close/>
                  <a:moveTo>
                    <a:pt x="46" y="40"/>
                  </a:moveTo>
                  <a:cubicBezTo>
                    <a:pt x="33" y="5"/>
                    <a:pt x="33" y="5"/>
                    <a:pt x="33" y="5"/>
                  </a:cubicBezTo>
                  <a:cubicBezTo>
                    <a:pt x="74" y="5"/>
                    <a:pt x="74" y="5"/>
                    <a:pt x="74" y="5"/>
                  </a:cubicBezTo>
                  <a:lnTo>
                    <a:pt x="46" y="40"/>
                  </a:lnTo>
                  <a:close/>
                  <a:moveTo>
                    <a:pt x="111" y="48"/>
                  </a:moveTo>
                  <a:cubicBezTo>
                    <a:pt x="80" y="132"/>
                    <a:pt x="80" y="132"/>
                    <a:pt x="80" y="132"/>
                  </a:cubicBezTo>
                  <a:cubicBezTo>
                    <a:pt x="49" y="48"/>
                    <a:pt x="49" y="48"/>
                    <a:pt x="49" y="48"/>
                  </a:cubicBezTo>
                  <a:lnTo>
                    <a:pt x="111" y="48"/>
                  </a:lnTo>
                  <a:close/>
                  <a:moveTo>
                    <a:pt x="131" y="9"/>
                  </a:moveTo>
                  <a:cubicBezTo>
                    <a:pt x="153" y="43"/>
                    <a:pt x="153" y="43"/>
                    <a:pt x="153" y="43"/>
                  </a:cubicBezTo>
                  <a:cubicBezTo>
                    <a:pt x="119" y="43"/>
                    <a:pt x="119" y="43"/>
                    <a:pt x="119" y="43"/>
                  </a:cubicBezTo>
                  <a:lnTo>
                    <a:pt x="131" y="9"/>
                  </a:lnTo>
                  <a:close/>
                  <a:moveTo>
                    <a:pt x="29" y="9"/>
                  </a:moveTo>
                  <a:cubicBezTo>
                    <a:pt x="41" y="43"/>
                    <a:pt x="41" y="43"/>
                    <a:pt x="41" y="43"/>
                  </a:cubicBezTo>
                  <a:cubicBezTo>
                    <a:pt x="7" y="43"/>
                    <a:pt x="7" y="43"/>
                    <a:pt x="7" y="43"/>
                  </a:cubicBezTo>
                  <a:lnTo>
                    <a:pt x="29" y="9"/>
                  </a:lnTo>
                  <a:close/>
                  <a:moveTo>
                    <a:pt x="43" y="48"/>
                  </a:moveTo>
                  <a:cubicBezTo>
                    <a:pt x="72" y="127"/>
                    <a:pt x="72" y="127"/>
                    <a:pt x="72" y="127"/>
                  </a:cubicBezTo>
                  <a:cubicBezTo>
                    <a:pt x="8" y="48"/>
                    <a:pt x="8" y="48"/>
                    <a:pt x="8" y="48"/>
                  </a:cubicBezTo>
                  <a:lnTo>
                    <a:pt x="43" y="48"/>
                  </a:lnTo>
                  <a:close/>
                  <a:moveTo>
                    <a:pt x="86" y="129"/>
                  </a:moveTo>
                  <a:cubicBezTo>
                    <a:pt x="117" y="48"/>
                    <a:pt x="117" y="48"/>
                    <a:pt x="117" y="48"/>
                  </a:cubicBezTo>
                  <a:cubicBezTo>
                    <a:pt x="152" y="48"/>
                    <a:pt x="152" y="48"/>
                    <a:pt x="152" y="48"/>
                  </a:cubicBezTo>
                  <a:lnTo>
                    <a:pt x="86" y="1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56" name="Google Shape;356;p43"/>
            <p:cNvSpPr/>
            <p:nvPr/>
          </p:nvSpPr>
          <p:spPr>
            <a:xfrm>
              <a:off x="6677003" y="2493190"/>
              <a:ext cx="380584" cy="382753"/>
            </a:xfrm>
            <a:custGeom>
              <a:avLst/>
              <a:gdLst/>
              <a:ahLst/>
              <a:cxnLst/>
              <a:rect l="l" t="t" r="r" b="b"/>
              <a:pathLst>
                <a:path w="163" h="163" extrusionOk="0">
                  <a:moveTo>
                    <a:pt x="152" y="11"/>
                  </a:moveTo>
                  <a:cubicBezTo>
                    <a:pt x="142" y="0"/>
                    <a:pt x="126" y="0"/>
                    <a:pt x="116" y="11"/>
                  </a:cubicBezTo>
                  <a:cubicBezTo>
                    <a:pt x="11" y="115"/>
                    <a:pt x="11" y="115"/>
                    <a:pt x="11" y="115"/>
                  </a:cubicBezTo>
                  <a:cubicBezTo>
                    <a:pt x="11" y="115"/>
                    <a:pt x="11" y="115"/>
                    <a:pt x="11" y="115"/>
                  </a:cubicBezTo>
                  <a:cubicBezTo>
                    <a:pt x="11" y="115"/>
                    <a:pt x="11" y="115"/>
                    <a:pt x="11" y="115"/>
                  </a:cubicBezTo>
                  <a:cubicBezTo>
                    <a:pt x="11" y="116"/>
                    <a:pt x="11" y="116"/>
                    <a:pt x="10" y="116"/>
                  </a:cubicBezTo>
                  <a:cubicBezTo>
                    <a:pt x="10" y="116"/>
                    <a:pt x="10" y="116"/>
                    <a:pt x="10" y="116"/>
                  </a:cubicBezTo>
                  <a:cubicBezTo>
                    <a:pt x="10" y="116"/>
                    <a:pt x="10" y="116"/>
                    <a:pt x="10" y="116"/>
                  </a:cubicBezTo>
                  <a:cubicBezTo>
                    <a:pt x="0" y="159"/>
                    <a:pt x="0" y="159"/>
                    <a:pt x="0" y="159"/>
                  </a:cubicBezTo>
                  <a:cubicBezTo>
                    <a:pt x="0" y="160"/>
                    <a:pt x="0" y="160"/>
                    <a:pt x="0" y="160"/>
                  </a:cubicBezTo>
                  <a:cubicBezTo>
                    <a:pt x="0" y="160"/>
                    <a:pt x="0" y="160"/>
                    <a:pt x="0" y="160"/>
                  </a:cubicBezTo>
                  <a:cubicBezTo>
                    <a:pt x="0" y="160"/>
                    <a:pt x="0" y="161"/>
                    <a:pt x="0" y="161"/>
                  </a:cubicBezTo>
                  <a:cubicBezTo>
                    <a:pt x="0" y="161"/>
                    <a:pt x="0" y="161"/>
                    <a:pt x="0" y="161"/>
                  </a:cubicBezTo>
                  <a:cubicBezTo>
                    <a:pt x="0" y="162"/>
                    <a:pt x="1" y="162"/>
                    <a:pt x="1" y="162"/>
                  </a:cubicBezTo>
                  <a:cubicBezTo>
                    <a:pt x="1" y="162"/>
                    <a:pt x="1" y="163"/>
                    <a:pt x="2" y="163"/>
                  </a:cubicBezTo>
                  <a:cubicBezTo>
                    <a:pt x="2" y="163"/>
                    <a:pt x="3" y="163"/>
                    <a:pt x="3" y="163"/>
                  </a:cubicBezTo>
                  <a:cubicBezTo>
                    <a:pt x="3" y="163"/>
                    <a:pt x="3" y="163"/>
                    <a:pt x="4" y="163"/>
                  </a:cubicBezTo>
                  <a:cubicBezTo>
                    <a:pt x="47" y="153"/>
                    <a:pt x="47" y="153"/>
                    <a:pt x="47" y="153"/>
                  </a:cubicBezTo>
                  <a:cubicBezTo>
                    <a:pt x="47" y="153"/>
                    <a:pt x="47" y="153"/>
                    <a:pt x="47" y="153"/>
                  </a:cubicBezTo>
                  <a:cubicBezTo>
                    <a:pt x="47" y="153"/>
                    <a:pt x="47" y="153"/>
                    <a:pt x="47" y="152"/>
                  </a:cubicBezTo>
                  <a:cubicBezTo>
                    <a:pt x="47" y="152"/>
                    <a:pt x="47" y="152"/>
                    <a:pt x="48" y="152"/>
                  </a:cubicBezTo>
                  <a:cubicBezTo>
                    <a:pt x="48" y="152"/>
                    <a:pt x="48" y="152"/>
                    <a:pt x="48" y="152"/>
                  </a:cubicBezTo>
                  <a:cubicBezTo>
                    <a:pt x="48" y="152"/>
                    <a:pt x="48" y="152"/>
                    <a:pt x="48" y="152"/>
                  </a:cubicBezTo>
                  <a:cubicBezTo>
                    <a:pt x="152" y="47"/>
                    <a:pt x="152" y="47"/>
                    <a:pt x="152" y="47"/>
                  </a:cubicBezTo>
                  <a:cubicBezTo>
                    <a:pt x="163" y="37"/>
                    <a:pt x="163" y="21"/>
                    <a:pt x="152" y="11"/>
                  </a:cubicBezTo>
                  <a:close/>
                  <a:moveTo>
                    <a:pt x="148" y="15"/>
                  </a:moveTo>
                  <a:cubicBezTo>
                    <a:pt x="155" y="22"/>
                    <a:pt x="156" y="33"/>
                    <a:pt x="150" y="41"/>
                  </a:cubicBezTo>
                  <a:cubicBezTo>
                    <a:pt x="122" y="13"/>
                    <a:pt x="122" y="13"/>
                    <a:pt x="122" y="13"/>
                  </a:cubicBezTo>
                  <a:cubicBezTo>
                    <a:pt x="130" y="7"/>
                    <a:pt x="141" y="8"/>
                    <a:pt x="148" y="15"/>
                  </a:cubicBezTo>
                  <a:close/>
                  <a:moveTo>
                    <a:pt x="134" y="58"/>
                  </a:moveTo>
                  <a:cubicBezTo>
                    <a:pt x="105" y="29"/>
                    <a:pt x="105" y="29"/>
                    <a:pt x="105" y="29"/>
                  </a:cubicBezTo>
                  <a:cubicBezTo>
                    <a:pt x="109" y="25"/>
                    <a:pt x="109" y="25"/>
                    <a:pt x="109" y="25"/>
                  </a:cubicBezTo>
                  <a:cubicBezTo>
                    <a:pt x="138" y="54"/>
                    <a:pt x="138" y="54"/>
                    <a:pt x="138" y="54"/>
                  </a:cubicBezTo>
                  <a:lnTo>
                    <a:pt x="134" y="58"/>
                  </a:lnTo>
                  <a:close/>
                  <a:moveTo>
                    <a:pt x="14" y="149"/>
                  </a:moveTo>
                  <a:cubicBezTo>
                    <a:pt x="13" y="148"/>
                    <a:pt x="11" y="148"/>
                    <a:pt x="10" y="149"/>
                  </a:cubicBezTo>
                  <a:cubicBezTo>
                    <a:pt x="8" y="151"/>
                    <a:pt x="8" y="151"/>
                    <a:pt x="8" y="151"/>
                  </a:cubicBezTo>
                  <a:cubicBezTo>
                    <a:pt x="15" y="120"/>
                    <a:pt x="15" y="120"/>
                    <a:pt x="15" y="120"/>
                  </a:cubicBezTo>
                  <a:cubicBezTo>
                    <a:pt x="28" y="118"/>
                    <a:pt x="28" y="118"/>
                    <a:pt x="28" y="118"/>
                  </a:cubicBezTo>
                  <a:cubicBezTo>
                    <a:pt x="27" y="133"/>
                    <a:pt x="27" y="133"/>
                    <a:pt x="27" y="133"/>
                  </a:cubicBezTo>
                  <a:cubicBezTo>
                    <a:pt x="27" y="133"/>
                    <a:pt x="27" y="133"/>
                    <a:pt x="27" y="133"/>
                  </a:cubicBezTo>
                  <a:cubicBezTo>
                    <a:pt x="27" y="134"/>
                    <a:pt x="27" y="134"/>
                    <a:pt x="27" y="134"/>
                  </a:cubicBezTo>
                  <a:cubicBezTo>
                    <a:pt x="27" y="134"/>
                    <a:pt x="27" y="134"/>
                    <a:pt x="27" y="134"/>
                  </a:cubicBezTo>
                  <a:cubicBezTo>
                    <a:pt x="27" y="134"/>
                    <a:pt x="27" y="134"/>
                    <a:pt x="27" y="135"/>
                  </a:cubicBezTo>
                  <a:cubicBezTo>
                    <a:pt x="27" y="135"/>
                    <a:pt x="27" y="135"/>
                    <a:pt x="27" y="135"/>
                  </a:cubicBezTo>
                  <a:cubicBezTo>
                    <a:pt x="27" y="135"/>
                    <a:pt x="27" y="135"/>
                    <a:pt x="27" y="135"/>
                  </a:cubicBezTo>
                  <a:cubicBezTo>
                    <a:pt x="28" y="136"/>
                    <a:pt x="28" y="136"/>
                    <a:pt x="28" y="136"/>
                  </a:cubicBezTo>
                  <a:cubicBezTo>
                    <a:pt x="28" y="136"/>
                    <a:pt x="28" y="136"/>
                    <a:pt x="28" y="136"/>
                  </a:cubicBezTo>
                  <a:cubicBezTo>
                    <a:pt x="28" y="136"/>
                    <a:pt x="29" y="136"/>
                    <a:pt x="29" y="136"/>
                  </a:cubicBezTo>
                  <a:cubicBezTo>
                    <a:pt x="29" y="136"/>
                    <a:pt x="29" y="136"/>
                    <a:pt x="29" y="136"/>
                  </a:cubicBezTo>
                  <a:cubicBezTo>
                    <a:pt x="29" y="136"/>
                    <a:pt x="29" y="136"/>
                    <a:pt x="30" y="136"/>
                  </a:cubicBezTo>
                  <a:cubicBezTo>
                    <a:pt x="30" y="136"/>
                    <a:pt x="30" y="136"/>
                    <a:pt x="30" y="136"/>
                  </a:cubicBezTo>
                  <a:cubicBezTo>
                    <a:pt x="30" y="136"/>
                    <a:pt x="30" y="136"/>
                    <a:pt x="30" y="136"/>
                  </a:cubicBezTo>
                  <a:cubicBezTo>
                    <a:pt x="30" y="136"/>
                    <a:pt x="30" y="136"/>
                    <a:pt x="30" y="136"/>
                  </a:cubicBezTo>
                  <a:cubicBezTo>
                    <a:pt x="30" y="136"/>
                    <a:pt x="30" y="136"/>
                    <a:pt x="30" y="136"/>
                  </a:cubicBezTo>
                  <a:cubicBezTo>
                    <a:pt x="30" y="136"/>
                    <a:pt x="30" y="136"/>
                    <a:pt x="30" y="136"/>
                  </a:cubicBezTo>
                  <a:cubicBezTo>
                    <a:pt x="45" y="135"/>
                    <a:pt x="45" y="135"/>
                    <a:pt x="45" y="135"/>
                  </a:cubicBezTo>
                  <a:cubicBezTo>
                    <a:pt x="43" y="148"/>
                    <a:pt x="43" y="148"/>
                    <a:pt x="43" y="148"/>
                  </a:cubicBezTo>
                  <a:cubicBezTo>
                    <a:pt x="12" y="155"/>
                    <a:pt x="12" y="155"/>
                    <a:pt x="12" y="155"/>
                  </a:cubicBezTo>
                  <a:cubicBezTo>
                    <a:pt x="14" y="153"/>
                    <a:pt x="14" y="153"/>
                    <a:pt x="14" y="153"/>
                  </a:cubicBezTo>
                  <a:cubicBezTo>
                    <a:pt x="15" y="152"/>
                    <a:pt x="15" y="150"/>
                    <a:pt x="14" y="149"/>
                  </a:cubicBezTo>
                  <a:close/>
                  <a:moveTo>
                    <a:pt x="51" y="133"/>
                  </a:moveTo>
                  <a:cubicBezTo>
                    <a:pt x="116" y="68"/>
                    <a:pt x="116" y="68"/>
                    <a:pt x="116" y="68"/>
                  </a:cubicBezTo>
                  <a:cubicBezTo>
                    <a:pt x="117" y="67"/>
                    <a:pt x="117" y="65"/>
                    <a:pt x="116" y="64"/>
                  </a:cubicBezTo>
                  <a:cubicBezTo>
                    <a:pt x="114" y="63"/>
                    <a:pt x="113" y="63"/>
                    <a:pt x="111" y="64"/>
                  </a:cubicBezTo>
                  <a:cubicBezTo>
                    <a:pt x="47" y="129"/>
                    <a:pt x="47" y="129"/>
                    <a:pt x="47" y="129"/>
                  </a:cubicBezTo>
                  <a:cubicBezTo>
                    <a:pt x="33" y="130"/>
                    <a:pt x="33" y="130"/>
                    <a:pt x="33" y="130"/>
                  </a:cubicBezTo>
                  <a:cubicBezTo>
                    <a:pt x="34" y="116"/>
                    <a:pt x="34" y="116"/>
                    <a:pt x="34" y="116"/>
                  </a:cubicBezTo>
                  <a:cubicBezTo>
                    <a:pt x="99" y="52"/>
                    <a:pt x="99" y="52"/>
                    <a:pt x="99" y="52"/>
                  </a:cubicBezTo>
                  <a:cubicBezTo>
                    <a:pt x="100" y="50"/>
                    <a:pt x="100" y="49"/>
                    <a:pt x="99" y="47"/>
                  </a:cubicBezTo>
                  <a:cubicBezTo>
                    <a:pt x="98" y="46"/>
                    <a:pt x="96" y="46"/>
                    <a:pt x="95" y="47"/>
                  </a:cubicBezTo>
                  <a:cubicBezTo>
                    <a:pt x="30" y="112"/>
                    <a:pt x="30" y="112"/>
                    <a:pt x="30" y="112"/>
                  </a:cubicBezTo>
                  <a:cubicBezTo>
                    <a:pt x="21" y="113"/>
                    <a:pt x="21" y="113"/>
                    <a:pt x="21" y="113"/>
                  </a:cubicBezTo>
                  <a:cubicBezTo>
                    <a:pt x="101" y="33"/>
                    <a:pt x="101" y="33"/>
                    <a:pt x="101" y="33"/>
                  </a:cubicBezTo>
                  <a:cubicBezTo>
                    <a:pt x="130" y="62"/>
                    <a:pt x="130" y="62"/>
                    <a:pt x="130" y="62"/>
                  </a:cubicBezTo>
                  <a:cubicBezTo>
                    <a:pt x="50" y="142"/>
                    <a:pt x="50" y="142"/>
                    <a:pt x="50" y="142"/>
                  </a:cubicBezTo>
                  <a:lnTo>
                    <a:pt x="51" y="133"/>
                  </a:lnTo>
                  <a:close/>
                  <a:moveTo>
                    <a:pt x="142" y="50"/>
                  </a:moveTo>
                  <a:cubicBezTo>
                    <a:pt x="113" y="21"/>
                    <a:pt x="113" y="21"/>
                    <a:pt x="113" y="21"/>
                  </a:cubicBezTo>
                  <a:cubicBezTo>
                    <a:pt x="118" y="17"/>
                    <a:pt x="118" y="17"/>
                    <a:pt x="118" y="17"/>
                  </a:cubicBezTo>
                  <a:cubicBezTo>
                    <a:pt x="146" y="45"/>
                    <a:pt x="146" y="45"/>
                    <a:pt x="146" y="45"/>
                  </a:cubicBezTo>
                  <a:lnTo>
                    <a:pt x="142"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57" name="Google Shape;357;p43"/>
            <p:cNvSpPr/>
            <p:nvPr/>
          </p:nvSpPr>
          <p:spPr>
            <a:xfrm>
              <a:off x="4802156" y="4541793"/>
              <a:ext cx="344803" cy="375162"/>
            </a:xfrm>
            <a:custGeom>
              <a:avLst/>
              <a:gdLst/>
              <a:ahLst/>
              <a:cxnLst/>
              <a:rect l="l" t="t" r="r" b="b"/>
              <a:pathLst>
                <a:path w="148" h="160" extrusionOk="0">
                  <a:moveTo>
                    <a:pt x="74" y="24"/>
                  </a:moveTo>
                  <a:cubicBezTo>
                    <a:pt x="46" y="24"/>
                    <a:pt x="24" y="46"/>
                    <a:pt x="24" y="74"/>
                  </a:cubicBezTo>
                  <a:cubicBezTo>
                    <a:pt x="24" y="95"/>
                    <a:pt x="37" y="114"/>
                    <a:pt x="56" y="121"/>
                  </a:cubicBezTo>
                  <a:cubicBezTo>
                    <a:pt x="56" y="148"/>
                    <a:pt x="56" y="148"/>
                    <a:pt x="56" y="148"/>
                  </a:cubicBezTo>
                  <a:cubicBezTo>
                    <a:pt x="56" y="150"/>
                    <a:pt x="58" y="151"/>
                    <a:pt x="59" y="151"/>
                  </a:cubicBezTo>
                  <a:cubicBezTo>
                    <a:pt x="62" y="151"/>
                    <a:pt x="62" y="151"/>
                    <a:pt x="62" y="151"/>
                  </a:cubicBezTo>
                  <a:cubicBezTo>
                    <a:pt x="62" y="157"/>
                    <a:pt x="62" y="157"/>
                    <a:pt x="62" y="157"/>
                  </a:cubicBezTo>
                  <a:cubicBezTo>
                    <a:pt x="62" y="159"/>
                    <a:pt x="64" y="160"/>
                    <a:pt x="65" y="160"/>
                  </a:cubicBezTo>
                  <a:cubicBezTo>
                    <a:pt x="83" y="160"/>
                    <a:pt x="83" y="160"/>
                    <a:pt x="83" y="160"/>
                  </a:cubicBezTo>
                  <a:cubicBezTo>
                    <a:pt x="85" y="160"/>
                    <a:pt x="86" y="159"/>
                    <a:pt x="86" y="157"/>
                  </a:cubicBezTo>
                  <a:cubicBezTo>
                    <a:pt x="86" y="151"/>
                    <a:pt x="86" y="151"/>
                    <a:pt x="86" y="151"/>
                  </a:cubicBezTo>
                  <a:cubicBezTo>
                    <a:pt x="89" y="151"/>
                    <a:pt x="89" y="151"/>
                    <a:pt x="89" y="151"/>
                  </a:cubicBezTo>
                  <a:cubicBezTo>
                    <a:pt x="91" y="151"/>
                    <a:pt x="92" y="150"/>
                    <a:pt x="92" y="148"/>
                  </a:cubicBezTo>
                  <a:cubicBezTo>
                    <a:pt x="92" y="121"/>
                    <a:pt x="92" y="121"/>
                    <a:pt x="92" y="121"/>
                  </a:cubicBezTo>
                  <a:cubicBezTo>
                    <a:pt x="111" y="114"/>
                    <a:pt x="124" y="95"/>
                    <a:pt x="124" y="74"/>
                  </a:cubicBezTo>
                  <a:cubicBezTo>
                    <a:pt x="124" y="46"/>
                    <a:pt x="102" y="24"/>
                    <a:pt x="74" y="24"/>
                  </a:cubicBezTo>
                  <a:close/>
                  <a:moveTo>
                    <a:pt x="83" y="145"/>
                  </a:moveTo>
                  <a:cubicBezTo>
                    <a:pt x="81" y="145"/>
                    <a:pt x="80" y="147"/>
                    <a:pt x="80" y="148"/>
                  </a:cubicBezTo>
                  <a:cubicBezTo>
                    <a:pt x="80" y="154"/>
                    <a:pt x="80" y="154"/>
                    <a:pt x="80" y="154"/>
                  </a:cubicBezTo>
                  <a:cubicBezTo>
                    <a:pt x="68" y="154"/>
                    <a:pt x="68" y="154"/>
                    <a:pt x="68" y="154"/>
                  </a:cubicBezTo>
                  <a:cubicBezTo>
                    <a:pt x="68" y="148"/>
                    <a:pt x="68" y="148"/>
                    <a:pt x="68" y="148"/>
                  </a:cubicBezTo>
                  <a:cubicBezTo>
                    <a:pt x="68" y="147"/>
                    <a:pt x="67" y="145"/>
                    <a:pt x="65" y="145"/>
                  </a:cubicBezTo>
                  <a:cubicBezTo>
                    <a:pt x="62" y="145"/>
                    <a:pt x="62" y="145"/>
                    <a:pt x="62" y="145"/>
                  </a:cubicBezTo>
                  <a:cubicBezTo>
                    <a:pt x="62" y="130"/>
                    <a:pt x="62" y="130"/>
                    <a:pt x="62" y="130"/>
                  </a:cubicBezTo>
                  <a:cubicBezTo>
                    <a:pt x="86" y="130"/>
                    <a:pt x="86" y="130"/>
                    <a:pt x="86" y="130"/>
                  </a:cubicBezTo>
                  <a:cubicBezTo>
                    <a:pt x="86" y="145"/>
                    <a:pt x="86" y="145"/>
                    <a:pt x="86" y="145"/>
                  </a:cubicBezTo>
                  <a:lnTo>
                    <a:pt x="83" y="145"/>
                  </a:lnTo>
                  <a:close/>
                  <a:moveTo>
                    <a:pt x="88" y="116"/>
                  </a:moveTo>
                  <a:cubicBezTo>
                    <a:pt x="87" y="117"/>
                    <a:pt x="86" y="118"/>
                    <a:pt x="86" y="119"/>
                  </a:cubicBezTo>
                  <a:cubicBezTo>
                    <a:pt x="86" y="124"/>
                    <a:pt x="86" y="124"/>
                    <a:pt x="86" y="124"/>
                  </a:cubicBezTo>
                  <a:cubicBezTo>
                    <a:pt x="62" y="124"/>
                    <a:pt x="62" y="124"/>
                    <a:pt x="62" y="124"/>
                  </a:cubicBezTo>
                  <a:cubicBezTo>
                    <a:pt x="62" y="119"/>
                    <a:pt x="62" y="119"/>
                    <a:pt x="62" y="119"/>
                  </a:cubicBezTo>
                  <a:cubicBezTo>
                    <a:pt x="62" y="118"/>
                    <a:pt x="61" y="117"/>
                    <a:pt x="60" y="116"/>
                  </a:cubicBezTo>
                  <a:cubicBezTo>
                    <a:pt x="42" y="110"/>
                    <a:pt x="30" y="93"/>
                    <a:pt x="30" y="74"/>
                  </a:cubicBezTo>
                  <a:cubicBezTo>
                    <a:pt x="30" y="50"/>
                    <a:pt x="50" y="30"/>
                    <a:pt x="74" y="30"/>
                  </a:cubicBezTo>
                  <a:cubicBezTo>
                    <a:pt x="99" y="30"/>
                    <a:pt x="119" y="50"/>
                    <a:pt x="119" y="74"/>
                  </a:cubicBezTo>
                  <a:cubicBezTo>
                    <a:pt x="119" y="93"/>
                    <a:pt x="106" y="110"/>
                    <a:pt x="88" y="116"/>
                  </a:cubicBezTo>
                  <a:close/>
                  <a:moveTo>
                    <a:pt x="71" y="15"/>
                  </a:moveTo>
                  <a:cubicBezTo>
                    <a:pt x="71" y="3"/>
                    <a:pt x="71" y="3"/>
                    <a:pt x="71" y="3"/>
                  </a:cubicBezTo>
                  <a:cubicBezTo>
                    <a:pt x="71" y="1"/>
                    <a:pt x="72" y="0"/>
                    <a:pt x="74" y="0"/>
                  </a:cubicBezTo>
                  <a:cubicBezTo>
                    <a:pt x="76" y="0"/>
                    <a:pt x="77" y="1"/>
                    <a:pt x="77" y="3"/>
                  </a:cubicBezTo>
                  <a:cubicBezTo>
                    <a:pt x="77" y="15"/>
                    <a:pt x="77" y="15"/>
                    <a:pt x="77" y="15"/>
                  </a:cubicBezTo>
                  <a:cubicBezTo>
                    <a:pt x="77" y="16"/>
                    <a:pt x="76" y="18"/>
                    <a:pt x="74" y="18"/>
                  </a:cubicBezTo>
                  <a:cubicBezTo>
                    <a:pt x="72" y="18"/>
                    <a:pt x="71" y="16"/>
                    <a:pt x="71" y="15"/>
                  </a:cubicBezTo>
                  <a:close/>
                  <a:moveTo>
                    <a:pt x="148" y="74"/>
                  </a:moveTo>
                  <a:cubicBezTo>
                    <a:pt x="148" y="76"/>
                    <a:pt x="147" y="77"/>
                    <a:pt x="145" y="77"/>
                  </a:cubicBezTo>
                  <a:cubicBezTo>
                    <a:pt x="133" y="77"/>
                    <a:pt x="133" y="77"/>
                    <a:pt x="133" y="77"/>
                  </a:cubicBezTo>
                  <a:cubicBezTo>
                    <a:pt x="132" y="77"/>
                    <a:pt x="130" y="76"/>
                    <a:pt x="130" y="74"/>
                  </a:cubicBezTo>
                  <a:cubicBezTo>
                    <a:pt x="130" y="72"/>
                    <a:pt x="132" y="71"/>
                    <a:pt x="133" y="71"/>
                  </a:cubicBezTo>
                  <a:cubicBezTo>
                    <a:pt x="145" y="71"/>
                    <a:pt x="145" y="71"/>
                    <a:pt x="145" y="71"/>
                  </a:cubicBezTo>
                  <a:cubicBezTo>
                    <a:pt x="147" y="71"/>
                    <a:pt x="148" y="72"/>
                    <a:pt x="148" y="74"/>
                  </a:cubicBezTo>
                  <a:close/>
                  <a:moveTo>
                    <a:pt x="18" y="74"/>
                  </a:moveTo>
                  <a:cubicBezTo>
                    <a:pt x="18" y="76"/>
                    <a:pt x="16" y="77"/>
                    <a:pt x="15" y="77"/>
                  </a:cubicBezTo>
                  <a:cubicBezTo>
                    <a:pt x="3" y="77"/>
                    <a:pt x="3" y="77"/>
                    <a:pt x="3" y="77"/>
                  </a:cubicBezTo>
                  <a:cubicBezTo>
                    <a:pt x="1" y="77"/>
                    <a:pt x="0" y="76"/>
                    <a:pt x="0" y="74"/>
                  </a:cubicBezTo>
                  <a:cubicBezTo>
                    <a:pt x="0" y="72"/>
                    <a:pt x="1" y="71"/>
                    <a:pt x="3" y="71"/>
                  </a:cubicBezTo>
                  <a:cubicBezTo>
                    <a:pt x="15" y="71"/>
                    <a:pt x="15" y="71"/>
                    <a:pt x="15" y="71"/>
                  </a:cubicBezTo>
                  <a:cubicBezTo>
                    <a:pt x="16" y="71"/>
                    <a:pt x="18" y="72"/>
                    <a:pt x="18" y="74"/>
                  </a:cubicBezTo>
                  <a:close/>
                  <a:moveTo>
                    <a:pt x="126" y="22"/>
                  </a:moveTo>
                  <a:cubicBezTo>
                    <a:pt x="128" y="23"/>
                    <a:pt x="128" y="25"/>
                    <a:pt x="126" y="26"/>
                  </a:cubicBezTo>
                  <a:cubicBezTo>
                    <a:pt x="118" y="34"/>
                    <a:pt x="118" y="34"/>
                    <a:pt x="118" y="34"/>
                  </a:cubicBezTo>
                  <a:cubicBezTo>
                    <a:pt x="117" y="35"/>
                    <a:pt x="117" y="35"/>
                    <a:pt x="116" y="35"/>
                  </a:cubicBezTo>
                  <a:cubicBezTo>
                    <a:pt x="115" y="35"/>
                    <a:pt x="114" y="35"/>
                    <a:pt x="114" y="34"/>
                  </a:cubicBezTo>
                  <a:cubicBezTo>
                    <a:pt x="113" y="33"/>
                    <a:pt x="113" y="31"/>
                    <a:pt x="114" y="30"/>
                  </a:cubicBezTo>
                  <a:cubicBezTo>
                    <a:pt x="122" y="22"/>
                    <a:pt x="122" y="22"/>
                    <a:pt x="122" y="22"/>
                  </a:cubicBezTo>
                  <a:cubicBezTo>
                    <a:pt x="123" y="21"/>
                    <a:pt x="125" y="21"/>
                    <a:pt x="126" y="22"/>
                  </a:cubicBezTo>
                  <a:close/>
                  <a:moveTo>
                    <a:pt x="34" y="114"/>
                  </a:moveTo>
                  <a:cubicBezTo>
                    <a:pt x="35" y="115"/>
                    <a:pt x="35" y="117"/>
                    <a:pt x="34" y="118"/>
                  </a:cubicBezTo>
                  <a:cubicBezTo>
                    <a:pt x="26" y="126"/>
                    <a:pt x="26" y="126"/>
                    <a:pt x="26" y="126"/>
                  </a:cubicBezTo>
                  <a:cubicBezTo>
                    <a:pt x="25" y="127"/>
                    <a:pt x="25" y="127"/>
                    <a:pt x="24" y="127"/>
                  </a:cubicBezTo>
                  <a:cubicBezTo>
                    <a:pt x="23" y="127"/>
                    <a:pt x="22" y="127"/>
                    <a:pt x="22" y="126"/>
                  </a:cubicBezTo>
                  <a:cubicBezTo>
                    <a:pt x="21" y="125"/>
                    <a:pt x="21" y="123"/>
                    <a:pt x="22" y="122"/>
                  </a:cubicBezTo>
                  <a:cubicBezTo>
                    <a:pt x="30" y="114"/>
                    <a:pt x="30" y="114"/>
                    <a:pt x="30" y="114"/>
                  </a:cubicBezTo>
                  <a:cubicBezTo>
                    <a:pt x="31" y="113"/>
                    <a:pt x="33" y="113"/>
                    <a:pt x="34" y="114"/>
                  </a:cubicBezTo>
                  <a:close/>
                  <a:moveTo>
                    <a:pt x="126" y="122"/>
                  </a:moveTo>
                  <a:cubicBezTo>
                    <a:pt x="128" y="123"/>
                    <a:pt x="128" y="125"/>
                    <a:pt x="126" y="126"/>
                  </a:cubicBezTo>
                  <a:cubicBezTo>
                    <a:pt x="126" y="127"/>
                    <a:pt x="125" y="127"/>
                    <a:pt x="124" y="127"/>
                  </a:cubicBezTo>
                  <a:cubicBezTo>
                    <a:pt x="124" y="127"/>
                    <a:pt x="123" y="127"/>
                    <a:pt x="122" y="126"/>
                  </a:cubicBezTo>
                  <a:cubicBezTo>
                    <a:pt x="114" y="118"/>
                    <a:pt x="114" y="118"/>
                    <a:pt x="114" y="118"/>
                  </a:cubicBezTo>
                  <a:cubicBezTo>
                    <a:pt x="113" y="117"/>
                    <a:pt x="113" y="115"/>
                    <a:pt x="114" y="114"/>
                  </a:cubicBezTo>
                  <a:cubicBezTo>
                    <a:pt x="115" y="113"/>
                    <a:pt x="117" y="113"/>
                    <a:pt x="118" y="114"/>
                  </a:cubicBezTo>
                  <a:lnTo>
                    <a:pt x="126" y="122"/>
                  </a:lnTo>
                  <a:close/>
                  <a:moveTo>
                    <a:pt x="22" y="26"/>
                  </a:moveTo>
                  <a:cubicBezTo>
                    <a:pt x="21" y="25"/>
                    <a:pt x="21" y="23"/>
                    <a:pt x="22" y="22"/>
                  </a:cubicBezTo>
                  <a:cubicBezTo>
                    <a:pt x="23" y="21"/>
                    <a:pt x="25" y="21"/>
                    <a:pt x="26" y="22"/>
                  </a:cubicBezTo>
                  <a:cubicBezTo>
                    <a:pt x="34" y="30"/>
                    <a:pt x="34" y="30"/>
                    <a:pt x="34" y="30"/>
                  </a:cubicBezTo>
                  <a:cubicBezTo>
                    <a:pt x="35" y="31"/>
                    <a:pt x="35" y="33"/>
                    <a:pt x="34" y="34"/>
                  </a:cubicBezTo>
                  <a:cubicBezTo>
                    <a:pt x="34" y="35"/>
                    <a:pt x="33" y="35"/>
                    <a:pt x="32" y="35"/>
                  </a:cubicBezTo>
                  <a:cubicBezTo>
                    <a:pt x="31" y="35"/>
                    <a:pt x="31" y="35"/>
                    <a:pt x="30" y="34"/>
                  </a:cubicBezTo>
                  <a:lnTo>
                    <a:pt x="22" y="26"/>
                  </a:lnTo>
                  <a:close/>
                  <a:moveTo>
                    <a:pt x="77" y="41"/>
                  </a:moveTo>
                  <a:cubicBezTo>
                    <a:pt x="77" y="43"/>
                    <a:pt x="76" y="44"/>
                    <a:pt x="74" y="44"/>
                  </a:cubicBezTo>
                  <a:cubicBezTo>
                    <a:pt x="58" y="44"/>
                    <a:pt x="44" y="58"/>
                    <a:pt x="44" y="74"/>
                  </a:cubicBezTo>
                  <a:cubicBezTo>
                    <a:pt x="44" y="76"/>
                    <a:pt x="43" y="77"/>
                    <a:pt x="41" y="77"/>
                  </a:cubicBezTo>
                  <a:cubicBezTo>
                    <a:pt x="40" y="77"/>
                    <a:pt x="39" y="76"/>
                    <a:pt x="39" y="74"/>
                  </a:cubicBezTo>
                  <a:cubicBezTo>
                    <a:pt x="39" y="54"/>
                    <a:pt x="54" y="39"/>
                    <a:pt x="74" y="39"/>
                  </a:cubicBezTo>
                  <a:cubicBezTo>
                    <a:pt x="76" y="39"/>
                    <a:pt x="77" y="40"/>
                    <a:pt x="77"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358" name="Google Shape;358;p43"/>
            <p:cNvSpPr/>
            <p:nvPr/>
          </p:nvSpPr>
          <p:spPr>
            <a:xfrm>
              <a:off x="4363837" y="3263186"/>
              <a:ext cx="328539" cy="376247"/>
            </a:xfrm>
            <a:custGeom>
              <a:avLst/>
              <a:gdLst/>
              <a:ahLst/>
              <a:cxnLst/>
              <a:rect l="l" t="t" r="r" b="b"/>
              <a:pathLst>
                <a:path w="141" h="160" extrusionOk="0">
                  <a:moveTo>
                    <a:pt x="140" y="132"/>
                  </a:moveTo>
                  <a:cubicBezTo>
                    <a:pt x="126" y="118"/>
                    <a:pt x="119" y="102"/>
                    <a:pt x="119" y="84"/>
                  </a:cubicBezTo>
                  <a:cubicBezTo>
                    <a:pt x="119" y="58"/>
                    <a:pt x="119" y="58"/>
                    <a:pt x="119" y="58"/>
                  </a:cubicBezTo>
                  <a:cubicBezTo>
                    <a:pt x="119" y="38"/>
                    <a:pt x="106" y="25"/>
                    <a:pt x="95" y="20"/>
                  </a:cubicBezTo>
                  <a:cubicBezTo>
                    <a:pt x="91" y="18"/>
                    <a:pt x="88" y="17"/>
                    <a:pt x="84" y="16"/>
                  </a:cubicBezTo>
                  <a:cubicBezTo>
                    <a:pt x="84" y="15"/>
                    <a:pt x="84" y="15"/>
                    <a:pt x="84" y="15"/>
                  </a:cubicBezTo>
                  <a:cubicBezTo>
                    <a:pt x="84" y="7"/>
                    <a:pt x="78" y="0"/>
                    <a:pt x="70" y="0"/>
                  </a:cubicBezTo>
                  <a:cubicBezTo>
                    <a:pt x="62" y="0"/>
                    <a:pt x="55" y="7"/>
                    <a:pt x="55" y="15"/>
                  </a:cubicBezTo>
                  <a:cubicBezTo>
                    <a:pt x="55" y="16"/>
                    <a:pt x="55" y="16"/>
                    <a:pt x="55" y="16"/>
                  </a:cubicBezTo>
                  <a:cubicBezTo>
                    <a:pt x="52" y="17"/>
                    <a:pt x="49" y="18"/>
                    <a:pt x="46" y="20"/>
                  </a:cubicBezTo>
                  <a:cubicBezTo>
                    <a:pt x="33" y="26"/>
                    <a:pt x="20" y="40"/>
                    <a:pt x="20" y="58"/>
                  </a:cubicBezTo>
                  <a:cubicBezTo>
                    <a:pt x="20" y="84"/>
                    <a:pt x="20" y="84"/>
                    <a:pt x="20" y="84"/>
                  </a:cubicBezTo>
                  <a:cubicBezTo>
                    <a:pt x="20" y="103"/>
                    <a:pt x="14" y="119"/>
                    <a:pt x="1" y="132"/>
                  </a:cubicBezTo>
                  <a:cubicBezTo>
                    <a:pt x="0" y="133"/>
                    <a:pt x="0" y="134"/>
                    <a:pt x="0" y="135"/>
                  </a:cubicBezTo>
                  <a:cubicBezTo>
                    <a:pt x="0" y="136"/>
                    <a:pt x="1" y="137"/>
                    <a:pt x="2" y="137"/>
                  </a:cubicBezTo>
                  <a:cubicBezTo>
                    <a:pt x="30" y="141"/>
                    <a:pt x="30" y="141"/>
                    <a:pt x="30" y="141"/>
                  </a:cubicBezTo>
                  <a:cubicBezTo>
                    <a:pt x="35" y="142"/>
                    <a:pt x="40" y="143"/>
                    <a:pt x="44" y="144"/>
                  </a:cubicBezTo>
                  <a:cubicBezTo>
                    <a:pt x="49" y="154"/>
                    <a:pt x="59" y="160"/>
                    <a:pt x="70" y="160"/>
                  </a:cubicBezTo>
                  <a:cubicBezTo>
                    <a:pt x="81" y="160"/>
                    <a:pt x="91" y="154"/>
                    <a:pt x="96" y="144"/>
                  </a:cubicBezTo>
                  <a:cubicBezTo>
                    <a:pt x="101" y="143"/>
                    <a:pt x="105" y="142"/>
                    <a:pt x="111" y="141"/>
                  </a:cubicBezTo>
                  <a:cubicBezTo>
                    <a:pt x="138" y="137"/>
                    <a:pt x="138" y="137"/>
                    <a:pt x="138" y="137"/>
                  </a:cubicBezTo>
                  <a:cubicBezTo>
                    <a:pt x="139" y="137"/>
                    <a:pt x="140" y="136"/>
                    <a:pt x="140" y="135"/>
                  </a:cubicBezTo>
                  <a:cubicBezTo>
                    <a:pt x="141" y="134"/>
                    <a:pt x="141" y="133"/>
                    <a:pt x="140" y="132"/>
                  </a:cubicBezTo>
                  <a:close/>
                  <a:moveTo>
                    <a:pt x="61" y="15"/>
                  </a:moveTo>
                  <a:cubicBezTo>
                    <a:pt x="61" y="10"/>
                    <a:pt x="65" y="6"/>
                    <a:pt x="70" y="6"/>
                  </a:cubicBezTo>
                  <a:cubicBezTo>
                    <a:pt x="75" y="6"/>
                    <a:pt x="79" y="10"/>
                    <a:pt x="79" y="15"/>
                  </a:cubicBezTo>
                  <a:cubicBezTo>
                    <a:pt x="79" y="15"/>
                    <a:pt x="79" y="15"/>
                    <a:pt x="79" y="15"/>
                  </a:cubicBezTo>
                  <a:cubicBezTo>
                    <a:pt x="73" y="14"/>
                    <a:pt x="67" y="14"/>
                    <a:pt x="61" y="15"/>
                  </a:cubicBezTo>
                  <a:close/>
                  <a:moveTo>
                    <a:pt x="70" y="154"/>
                  </a:moveTo>
                  <a:cubicBezTo>
                    <a:pt x="63" y="154"/>
                    <a:pt x="56" y="151"/>
                    <a:pt x="52" y="145"/>
                  </a:cubicBezTo>
                  <a:cubicBezTo>
                    <a:pt x="58" y="145"/>
                    <a:pt x="64" y="146"/>
                    <a:pt x="70" y="146"/>
                  </a:cubicBezTo>
                  <a:cubicBezTo>
                    <a:pt x="76" y="146"/>
                    <a:pt x="82" y="145"/>
                    <a:pt x="89" y="145"/>
                  </a:cubicBezTo>
                  <a:cubicBezTo>
                    <a:pt x="85" y="151"/>
                    <a:pt x="78" y="154"/>
                    <a:pt x="70" y="154"/>
                  </a:cubicBezTo>
                  <a:close/>
                  <a:moveTo>
                    <a:pt x="110" y="136"/>
                  </a:moveTo>
                  <a:cubicBezTo>
                    <a:pt x="104" y="137"/>
                    <a:pt x="99" y="137"/>
                    <a:pt x="94" y="138"/>
                  </a:cubicBezTo>
                  <a:cubicBezTo>
                    <a:pt x="94" y="138"/>
                    <a:pt x="94" y="138"/>
                    <a:pt x="94" y="138"/>
                  </a:cubicBezTo>
                  <a:cubicBezTo>
                    <a:pt x="92" y="138"/>
                    <a:pt x="90" y="139"/>
                    <a:pt x="88" y="139"/>
                  </a:cubicBezTo>
                  <a:cubicBezTo>
                    <a:pt x="88" y="139"/>
                    <a:pt x="88" y="139"/>
                    <a:pt x="88" y="139"/>
                  </a:cubicBezTo>
                  <a:cubicBezTo>
                    <a:pt x="86" y="139"/>
                    <a:pt x="84" y="139"/>
                    <a:pt x="82" y="139"/>
                  </a:cubicBezTo>
                  <a:cubicBezTo>
                    <a:pt x="82" y="139"/>
                    <a:pt x="82" y="139"/>
                    <a:pt x="81" y="139"/>
                  </a:cubicBezTo>
                  <a:cubicBezTo>
                    <a:pt x="80" y="139"/>
                    <a:pt x="78" y="140"/>
                    <a:pt x="77" y="140"/>
                  </a:cubicBezTo>
                  <a:cubicBezTo>
                    <a:pt x="76" y="140"/>
                    <a:pt x="76" y="140"/>
                    <a:pt x="76" y="140"/>
                  </a:cubicBezTo>
                  <a:cubicBezTo>
                    <a:pt x="72" y="140"/>
                    <a:pt x="69" y="140"/>
                    <a:pt x="65" y="140"/>
                  </a:cubicBezTo>
                  <a:cubicBezTo>
                    <a:pt x="65" y="140"/>
                    <a:pt x="64" y="140"/>
                    <a:pt x="64" y="140"/>
                  </a:cubicBezTo>
                  <a:cubicBezTo>
                    <a:pt x="62" y="140"/>
                    <a:pt x="61" y="139"/>
                    <a:pt x="59" y="139"/>
                  </a:cubicBezTo>
                  <a:cubicBezTo>
                    <a:pt x="59" y="139"/>
                    <a:pt x="59" y="139"/>
                    <a:pt x="58" y="139"/>
                  </a:cubicBezTo>
                  <a:cubicBezTo>
                    <a:pt x="57" y="139"/>
                    <a:pt x="55" y="139"/>
                    <a:pt x="53" y="139"/>
                  </a:cubicBezTo>
                  <a:cubicBezTo>
                    <a:pt x="53" y="139"/>
                    <a:pt x="53" y="139"/>
                    <a:pt x="53" y="139"/>
                  </a:cubicBezTo>
                  <a:cubicBezTo>
                    <a:pt x="51" y="139"/>
                    <a:pt x="49" y="138"/>
                    <a:pt x="47" y="138"/>
                  </a:cubicBezTo>
                  <a:cubicBezTo>
                    <a:pt x="47" y="138"/>
                    <a:pt x="47" y="138"/>
                    <a:pt x="47" y="138"/>
                  </a:cubicBezTo>
                  <a:cubicBezTo>
                    <a:pt x="42" y="137"/>
                    <a:pt x="37" y="137"/>
                    <a:pt x="31" y="136"/>
                  </a:cubicBezTo>
                  <a:cubicBezTo>
                    <a:pt x="9" y="132"/>
                    <a:pt x="9" y="132"/>
                    <a:pt x="9" y="132"/>
                  </a:cubicBezTo>
                  <a:cubicBezTo>
                    <a:pt x="20" y="119"/>
                    <a:pt x="26" y="103"/>
                    <a:pt x="26" y="84"/>
                  </a:cubicBezTo>
                  <a:cubicBezTo>
                    <a:pt x="26" y="58"/>
                    <a:pt x="26" y="58"/>
                    <a:pt x="26" y="58"/>
                  </a:cubicBezTo>
                  <a:cubicBezTo>
                    <a:pt x="26" y="42"/>
                    <a:pt x="37" y="30"/>
                    <a:pt x="49" y="25"/>
                  </a:cubicBezTo>
                  <a:cubicBezTo>
                    <a:pt x="52" y="24"/>
                    <a:pt x="55" y="22"/>
                    <a:pt x="59" y="22"/>
                  </a:cubicBezTo>
                  <a:cubicBezTo>
                    <a:pt x="59" y="22"/>
                    <a:pt x="59" y="22"/>
                    <a:pt x="59" y="22"/>
                  </a:cubicBezTo>
                  <a:cubicBezTo>
                    <a:pt x="66" y="20"/>
                    <a:pt x="74" y="20"/>
                    <a:pt x="81" y="21"/>
                  </a:cubicBezTo>
                  <a:cubicBezTo>
                    <a:pt x="81" y="21"/>
                    <a:pt x="81" y="21"/>
                    <a:pt x="81" y="21"/>
                  </a:cubicBezTo>
                  <a:cubicBezTo>
                    <a:pt x="85" y="22"/>
                    <a:pt x="89" y="23"/>
                    <a:pt x="92" y="25"/>
                  </a:cubicBezTo>
                  <a:cubicBezTo>
                    <a:pt x="103" y="30"/>
                    <a:pt x="114" y="42"/>
                    <a:pt x="114" y="58"/>
                  </a:cubicBezTo>
                  <a:cubicBezTo>
                    <a:pt x="114" y="84"/>
                    <a:pt x="114" y="84"/>
                    <a:pt x="114" y="84"/>
                  </a:cubicBezTo>
                  <a:cubicBezTo>
                    <a:pt x="114" y="102"/>
                    <a:pt x="120" y="118"/>
                    <a:pt x="132" y="132"/>
                  </a:cubicBezTo>
                  <a:lnTo>
                    <a:pt x="110" y="136"/>
                  </a:lnTo>
                  <a:close/>
                  <a:moveTo>
                    <a:pt x="90" y="37"/>
                  </a:moveTo>
                  <a:cubicBezTo>
                    <a:pt x="89" y="38"/>
                    <a:pt x="88" y="39"/>
                    <a:pt x="86" y="38"/>
                  </a:cubicBezTo>
                  <a:cubicBezTo>
                    <a:pt x="76" y="34"/>
                    <a:pt x="64" y="34"/>
                    <a:pt x="55" y="38"/>
                  </a:cubicBezTo>
                  <a:cubicBezTo>
                    <a:pt x="50" y="41"/>
                    <a:pt x="41" y="48"/>
                    <a:pt x="41" y="58"/>
                  </a:cubicBezTo>
                  <a:cubicBezTo>
                    <a:pt x="41" y="60"/>
                    <a:pt x="39" y="61"/>
                    <a:pt x="38" y="61"/>
                  </a:cubicBezTo>
                  <a:cubicBezTo>
                    <a:pt x="38" y="61"/>
                    <a:pt x="38" y="61"/>
                    <a:pt x="38" y="61"/>
                  </a:cubicBezTo>
                  <a:cubicBezTo>
                    <a:pt x="36" y="61"/>
                    <a:pt x="35" y="60"/>
                    <a:pt x="35" y="58"/>
                  </a:cubicBezTo>
                  <a:cubicBezTo>
                    <a:pt x="35" y="45"/>
                    <a:pt x="46" y="36"/>
                    <a:pt x="52" y="33"/>
                  </a:cubicBezTo>
                  <a:cubicBezTo>
                    <a:pt x="63" y="28"/>
                    <a:pt x="77" y="28"/>
                    <a:pt x="88" y="33"/>
                  </a:cubicBezTo>
                  <a:cubicBezTo>
                    <a:pt x="90" y="34"/>
                    <a:pt x="91" y="35"/>
                    <a:pt x="90" y="3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359" name="Google Shape;359;p43"/>
          <p:cNvSpPr txBox="1"/>
          <p:nvPr/>
        </p:nvSpPr>
        <p:spPr>
          <a:xfrm>
            <a:off x="856510" y="545756"/>
            <a:ext cx="9715500" cy="1028700"/>
          </a:xfrm>
          <a:prstGeom prst="rect">
            <a:avLst/>
          </a:prstGeom>
          <a:noFill/>
          <a:ln>
            <a:noFill/>
          </a:ln>
        </p:spPr>
        <p:txBody>
          <a:bodyPr spcFirstLastPara="1" wrap="square" lIns="91425" tIns="45700" rIns="91425" bIns="45700" anchor="t" anchorCtr="0">
            <a:noAutofit/>
          </a:bodyPr>
          <a:lstStyle/>
          <a:p>
            <a:pPr marL="0" marR="0" lvl="0" indent="0" algn="l" rtl="0">
              <a:lnSpc>
                <a:spcPct val="75000"/>
              </a:lnSpc>
              <a:spcBef>
                <a:spcPts val="0"/>
              </a:spcBef>
              <a:spcAft>
                <a:spcPts val="0"/>
              </a:spcAft>
              <a:buClr>
                <a:schemeClr val="accent1"/>
              </a:buClr>
              <a:buSzPts val="4400"/>
              <a:buFont typeface="Montserrat"/>
              <a:buNone/>
            </a:pPr>
            <a:r>
              <a:rPr lang="en-US" sz="4400" b="1">
                <a:solidFill>
                  <a:schemeClr val="accent1"/>
                </a:solidFill>
                <a:latin typeface="Montserrat"/>
                <a:ea typeface="Montserrat"/>
                <a:cs typeface="Montserrat"/>
                <a:sym typeface="Montserrat"/>
              </a:rPr>
              <a:t>Concentrated</a:t>
            </a:r>
            <a:r>
              <a:rPr lang="en-US" sz="4400" b="1">
                <a:solidFill>
                  <a:schemeClr val="dk1"/>
                </a:solidFill>
                <a:latin typeface="Montserrat"/>
                <a:ea typeface="Montserrat"/>
                <a:cs typeface="Montserrat"/>
                <a:sym typeface="Montserrat"/>
              </a:rPr>
              <a:t> liquidity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9"/>
          <p:cNvSpPr txBox="1"/>
          <p:nvPr/>
        </p:nvSpPr>
        <p:spPr>
          <a:xfrm>
            <a:off x="702313" y="532030"/>
            <a:ext cx="5876040" cy="866954"/>
          </a:xfrm>
          <a:prstGeom prst="rect">
            <a:avLst/>
          </a:prstGeom>
          <a:noFill/>
          <a:ln>
            <a:noFill/>
          </a:ln>
        </p:spPr>
        <p:txBody>
          <a:bodyPr spcFirstLastPara="1" wrap="square" lIns="0" tIns="192000" rIns="0" bIns="0" anchor="t" anchorCtr="0">
            <a:noAutofit/>
          </a:bodyPr>
          <a:lstStyle/>
          <a:p>
            <a:pPr marL="0" marR="0" lvl="0" indent="0" algn="l" rtl="0">
              <a:lnSpc>
                <a:spcPct val="75000"/>
              </a:lnSpc>
              <a:spcBef>
                <a:spcPts val="0"/>
              </a:spcBef>
              <a:spcAft>
                <a:spcPts val="0"/>
              </a:spcAft>
              <a:buClr>
                <a:schemeClr val="dk1"/>
              </a:buClr>
              <a:buSzPts val="4400"/>
              <a:buFont typeface="Montserrat"/>
              <a:buNone/>
            </a:pPr>
            <a:r>
              <a:rPr lang="en-US" sz="4400" b="1" dirty="0">
                <a:solidFill>
                  <a:schemeClr val="dk1"/>
                </a:solidFill>
                <a:latin typeface="Montserrat"/>
                <a:ea typeface="Montserrat"/>
                <a:cs typeface="Montserrat"/>
                <a:sym typeface="Montserrat"/>
              </a:rPr>
              <a:t>Price </a:t>
            </a:r>
            <a:r>
              <a:rPr lang="en-US" sz="4400" b="1" dirty="0">
                <a:solidFill>
                  <a:schemeClr val="accent1"/>
                </a:solidFill>
                <a:latin typeface="Montserrat"/>
                <a:ea typeface="Montserrat"/>
                <a:cs typeface="Montserrat"/>
                <a:sym typeface="Montserrat"/>
              </a:rPr>
              <a:t>Calculation</a:t>
            </a:r>
            <a:endParaRPr dirty="0"/>
          </a:p>
        </p:txBody>
      </p:sp>
      <p:sp>
        <p:nvSpPr>
          <p:cNvPr id="464" name="Google Shape;464;p49"/>
          <p:cNvSpPr txBox="1"/>
          <p:nvPr/>
        </p:nvSpPr>
        <p:spPr>
          <a:xfrm>
            <a:off x="702313" y="1398984"/>
            <a:ext cx="9624535" cy="2269852"/>
          </a:xfrm>
          <a:prstGeom prst="rect">
            <a:avLst/>
          </a:prstGeom>
          <a:noFill/>
          <a:ln>
            <a:noFill/>
          </a:ln>
        </p:spPr>
        <p:txBody>
          <a:bodyPr spcFirstLastPara="1" wrap="square" lIns="0" tIns="45700" rIns="0" bIns="45700" anchor="t" anchorCtr="0">
            <a:spAutoFit/>
          </a:bodyPr>
          <a:lstStyle/>
          <a:p>
            <a:pPr marL="285750" marR="0" lvl="0" indent="-285750" algn="l" rtl="0">
              <a:lnSpc>
                <a:spcPct val="150000"/>
              </a:lnSpc>
              <a:spcBef>
                <a:spcPts val="0"/>
              </a:spcBef>
              <a:spcAft>
                <a:spcPts val="0"/>
              </a:spcAft>
              <a:buClr>
                <a:schemeClr val="accent1"/>
              </a:buClr>
              <a:buSzPts val="1600"/>
              <a:buFont typeface="Arial"/>
              <a:buChar char="•"/>
            </a:pPr>
            <a:r>
              <a:rPr lang="en-US" sz="1600">
                <a:solidFill>
                  <a:schemeClr val="dk1"/>
                </a:solidFill>
                <a:latin typeface="Open Sans"/>
                <a:ea typeface="Open Sans"/>
                <a:cs typeface="Open Sans"/>
                <a:sym typeface="Open Sans"/>
              </a:rPr>
              <a:t>The constant product formula is used to calculate the price of the assets in a liquidity pool.</a:t>
            </a:r>
            <a:endParaRPr/>
          </a:p>
          <a:p>
            <a:pPr marL="285750" marR="0" lvl="0" indent="-285750" algn="l" rtl="0">
              <a:lnSpc>
                <a:spcPct val="150000"/>
              </a:lnSpc>
              <a:spcBef>
                <a:spcPts val="0"/>
              </a:spcBef>
              <a:spcAft>
                <a:spcPts val="0"/>
              </a:spcAft>
              <a:buClr>
                <a:schemeClr val="accent1"/>
              </a:buClr>
              <a:buSzPts val="1600"/>
              <a:buFont typeface="Arial"/>
              <a:buChar char="•"/>
            </a:pPr>
            <a:r>
              <a:rPr lang="en-US" sz="1600" b="0" i="0">
                <a:solidFill>
                  <a:srgbClr val="D1D5DB"/>
                </a:solidFill>
                <a:latin typeface="Arial"/>
                <a:ea typeface="Arial"/>
                <a:cs typeface="Arial"/>
                <a:sym typeface="Arial"/>
              </a:rPr>
              <a:t>The formula assumes that the product of the quantities of two assets in a liquidity pool remains constant.</a:t>
            </a:r>
            <a:endParaRPr/>
          </a:p>
          <a:p>
            <a:pPr marL="285750" marR="0" lvl="0" indent="-285750" algn="l" rtl="0">
              <a:lnSpc>
                <a:spcPct val="150000"/>
              </a:lnSpc>
              <a:spcBef>
                <a:spcPts val="0"/>
              </a:spcBef>
              <a:spcAft>
                <a:spcPts val="0"/>
              </a:spcAft>
              <a:buClr>
                <a:schemeClr val="accent1"/>
              </a:buClr>
              <a:buSzPts val="1600"/>
              <a:buFont typeface="Arial"/>
              <a:buChar char="•"/>
            </a:pPr>
            <a:r>
              <a:rPr lang="en-US" sz="1600" b="0" i="0">
                <a:solidFill>
                  <a:srgbClr val="D1D5DB"/>
                </a:solidFill>
                <a:latin typeface="Arial"/>
                <a:ea typeface="Arial"/>
                <a:cs typeface="Arial"/>
                <a:sym typeface="Arial"/>
              </a:rPr>
              <a:t>This means that as one asset is bought, its price increases, while the price of the other asset decreases. Hence, the product of their quantities remains constant.</a:t>
            </a:r>
            <a:endParaRPr/>
          </a:p>
          <a:p>
            <a:pPr marL="285750" marR="0" lvl="0" indent="-285750" algn="l" rtl="0">
              <a:lnSpc>
                <a:spcPct val="150000"/>
              </a:lnSpc>
              <a:spcBef>
                <a:spcPts val="0"/>
              </a:spcBef>
              <a:spcAft>
                <a:spcPts val="0"/>
              </a:spcAft>
              <a:buClr>
                <a:schemeClr val="accent1"/>
              </a:buClr>
              <a:buSzPts val="1600"/>
              <a:buFont typeface="Arial"/>
              <a:buChar char="•"/>
            </a:pPr>
            <a:r>
              <a:rPr lang="en-US" sz="1600" b="0" i="0">
                <a:solidFill>
                  <a:srgbClr val="D1D5DB"/>
                </a:solidFill>
                <a:latin typeface="Arial"/>
                <a:ea typeface="Arial"/>
                <a:cs typeface="Arial"/>
                <a:sym typeface="Arial"/>
              </a:rPr>
              <a:t>When a trade occurs, the formula is used to determine the new quantities of assets in the pool.</a:t>
            </a:r>
            <a:endParaRPr/>
          </a:p>
          <a:p>
            <a:pPr marL="285750" marR="0" lvl="0" indent="-285750" algn="l" rtl="0">
              <a:lnSpc>
                <a:spcPct val="150000"/>
              </a:lnSpc>
              <a:spcBef>
                <a:spcPts val="0"/>
              </a:spcBef>
              <a:spcAft>
                <a:spcPts val="0"/>
              </a:spcAft>
              <a:buClr>
                <a:schemeClr val="accent1"/>
              </a:buClr>
              <a:buSzPts val="1600"/>
              <a:buFont typeface="Arial"/>
              <a:buChar char="•"/>
            </a:pPr>
            <a:r>
              <a:rPr lang="en-US" sz="1600" b="0" i="0">
                <a:solidFill>
                  <a:srgbClr val="D1D5DB"/>
                </a:solidFill>
                <a:latin typeface="Arial"/>
                <a:ea typeface="Arial"/>
                <a:cs typeface="Arial"/>
                <a:sym typeface="Arial"/>
              </a:rPr>
              <a:t>However, slippage and fees can affect the execution price and may result in a slightly different outcome.</a:t>
            </a:r>
            <a:endParaRPr sz="1600">
              <a:solidFill>
                <a:schemeClr val="dk1"/>
              </a:solidFill>
              <a:latin typeface="Open Sans"/>
              <a:ea typeface="Open Sans"/>
              <a:cs typeface="Open Sans"/>
              <a:sym typeface="Open Sans"/>
            </a:endParaRPr>
          </a:p>
        </p:txBody>
      </p:sp>
      <p:pic>
        <p:nvPicPr>
          <p:cNvPr id="465" name="Google Shape;465;p49" descr="A blue rectangular sign with white text on it"/>
          <p:cNvPicPr preferRelativeResize="0"/>
          <p:nvPr/>
        </p:nvPicPr>
        <p:blipFill rotWithShape="1">
          <a:blip r:embed="rId3">
            <a:alphaModFix/>
          </a:blip>
          <a:srcRect l="17116" t="37536" r="15058" b="36215"/>
          <a:stretch/>
        </p:blipFill>
        <p:spPr>
          <a:xfrm>
            <a:off x="4268704" y="4370664"/>
            <a:ext cx="3654592" cy="1414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50" descr="A close-up of a chat"/>
          <p:cNvPicPr preferRelativeResize="0"/>
          <p:nvPr/>
        </p:nvPicPr>
        <p:blipFill rotWithShape="1">
          <a:blip r:embed="rId3">
            <a:alphaModFix/>
          </a:blip>
          <a:srcRect/>
          <a:stretch/>
        </p:blipFill>
        <p:spPr>
          <a:xfrm>
            <a:off x="369502" y="1070399"/>
            <a:ext cx="11452996" cy="4717201"/>
          </a:xfrm>
          <a:prstGeom prst="rect">
            <a:avLst/>
          </a:prstGeom>
          <a:noFill/>
          <a:ln>
            <a:noFill/>
          </a:ln>
          <a:effectLst>
            <a:outerShdw blurRad="292100" dist="139700" dir="2700000" algn="tl" rotWithShape="0">
              <a:srgbClr val="2574FB">
                <a:alpha val="6470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9"/>
          <p:cNvSpPr>
            <a:spLocks noGrp="1"/>
          </p:cNvSpPr>
          <p:nvPr>
            <p:ph type="pic" idx="2"/>
          </p:nvPr>
        </p:nvSpPr>
        <p:spPr>
          <a:xfrm>
            <a:off x="4313274" y="1646274"/>
            <a:ext cx="3565452" cy="3565452"/>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292" name="Google Shape;292;p39"/>
          <p:cNvSpPr/>
          <p:nvPr/>
        </p:nvSpPr>
        <p:spPr>
          <a:xfrm>
            <a:off x="4835319" y="2168319"/>
            <a:ext cx="2521362" cy="2521362"/>
          </a:xfrm>
          <a:prstGeom prst="ellipse">
            <a:avLst/>
          </a:prstGeom>
          <a:gradFill>
            <a:gsLst>
              <a:gs pos="0">
                <a:schemeClr val="accent2"/>
              </a:gs>
              <a:gs pos="98000">
                <a:schemeClr val="accent3"/>
              </a:gs>
              <a:gs pos="100000">
                <a:schemeClr val="accent3"/>
              </a:gs>
            </a:gsLst>
            <a:lin ang="5400000" scaled="0"/>
          </a:gra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93" name="Google Shape;293;p39"/>
          <p:cNvSpPr txBox="1"/>
          <p:nvPr/>
        </p:nvSpPr>
        <p:spPr>
          <a:xfrm>
            <a:off x="5273242" y="3542004"/>
            <a:ext cx="1754372" cy="497124"/>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2000" b="1">
                <a:solidFill>
                  <a:srgbClr val="FFFFFF"/>
                </a:solidFill>
                <a:latin typeface="Open Sans"/>
                <a:ea typeface="Open Sans"/>
                <a:cs typeface="Open Sans"/>
                <a:sym typeface="Open Sans"/>
              </a:rPr>
              <a:t>Bridge Architecture</a:t>
            </a:r>
            <a:endParaRPr/>
          </a:p>
        </p:txBody>
      </p:sp>
      <p:grpSp>
        <p:nvGrpSpPr>
          <p:cNvPr id="294" name="Google Shape;294;p39"/>
          <p:cNvGrpSpPr/>
          <p:nvPr/>
        </p:nvGrpSpPr>
        <p:grpSpPr>
          <a:xfrm>
            <a:off x="8791898" y="1646274"/>
            <a:ext cx="2538465" cy="1418725"/>
            <a:chOff x="8330818" y="1646274"/>
            <a:chExt cx="2538465" cy="1418725"/>
          </a:xfrm>
        </p:grpSpPr>
        <p:sp>
          <p:nvSpPr>
            <p:cNvPr id="295" name="Google Shape;295;p39"/>
            <p:cNvSpPr txBox="1"/>
            <p:nvPr/>
          </p:nvSpPr>
          <p:spPr>
            <a:xfrm>
              <a:off x="8330818" y="1893460"/>
              <a:ext cx="2538465" cy="1171539"/>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200" b="0" i="0">
                  <a:solidFill>
                    <a:srgbClr val="ECECF1"/>
                  </a:solidFill>
                  <a:latin typeface="Arial"/>
                  <a:ea typeface="Arial"/>
                  <a:cs typeface="Arial"/>
                  <a:sym typeface="Arial"/>
                </a:rPr>
                <a:t>It ensures that assets locked or deposited on one blockchain can be securely and transparently transferred to another blockchain.</a:t>
              </a:r>
              <a:endParaRPr sz="1200">
                <a:solidFill>
                  <a:schemeClr val="dk1"/>
                </a:solidFill>
                <a:latin typeface="Open Sans"/>
                <a:ea typeface="Open Sans"/>
                <a:cs typeface="Open Sans"/>
                <a:sym typeface="Open Sans"/>
              </a:endParaRPr>
            </a:p>
          </p:txBody>
        </p:sp>
        <p:sp>
          <p:nvSpPr>
            <p:cNvPr id="296" name="Google Shape;296;p39"/>
            <p:cNvSpPr txBox="1"/>
            <p:nvPr/>
          </p:nvSpPr>
          <p:spPr>
            <a:xfrm>
              <a:off x="8330818" y="1646274"/>
              <a:ext cx="1754372" cy="175626"/>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400" b="1">
                  <a:solidFill>
                    <a:schemeClr val="dk1"/>
                  </a:solidFill>
                  <a:latin typeface="Open Sans"/>
                  <a:ea typeface="Open Sans"/>
                  <a:cs typeface="Open Sans"/>
                  <a:sym typeface="Open Sans"/>
                </a:rPr>
                <a:t>Transparent</a:t>
              </a:r>
              <a:endParaRPr/>
            </a:p>
          </p:txBody>
        </p:sp>
      </p:grpSp>
      <p:grpSp>
        <p:nvGrpSpPr>
          <p:cNvPr id="297" name="Google Shape;297;p39"/>
          <p:cNvGrpSpPr/>
          <p:nvPr/>
        </p:nvGrpSpPr>
        <p:grpSpPr>
          <a:xfrm>
            <a:off x="8791898" y="4326738"/>
            <a:ext cx="2667861" cy="1418725"/>
            <a:chOff x="8330818" y="4369481"/>
            <a:chExt cx="2667861" cy="1418725"/>
          </a:xfrm>
        </p:grpSpPr>
        <p:sp>
          <p:nvSpPr>
            <p:cNvPr id="298" name="Google Shape;298;p39"/>
            <p:cNvSpPr txBox="1"/>
            <p:nvPr/>
          </p:nvSpPr>
          <p:spPr>
            <a:xfrm>
              <a:off x="8330818" y="4616667"/>
              <a:ext cx="2667861" cy="1171539"/>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200" b="0" i="0">
                  <a:solidFill>
                    <a:srgbClr val="ECECF1"/>
                  </a:solidFill>
                  <a:latin typeface="Arial"/>
                  <a:ea typeface="Arial"/>
                  <a:cs typeface="Arial"/>
                  <a:sym typeface="Arial"/>
                </a:rPr>
                <a:t>It helps overcome the limitations of individual blockchains by creating a unified ecosystem where assets can flow seamlessly across multiple networks.</a:t>
              </a:r>
              <a:endParaRPr sz="1200">
                <a:solidFill>
                  <a:schemeClr val="dk1"/>
                </a:solidFill>
                <a:latin typeface="Open Sans"/>
                <a:ea typeface="Open Sans"/>
                <a:cs typeface="Open Sans"/>
                <a:sym typeface="Open Sans"/>
              </a:endParaRPr>
            </a:p>
          </p:txBody>
        </p:sp>
        <p:sp>
          <p:nvSpPr>
            <p:cNvPr id="299" name="Google Shape;299;p39"/>
            <p:cNvSpPr txBox="1"/>
            <p:nvPr/>
          </p:nvSpPr>
          <p:spPr>
            <a:xfrm>
              <a:off x="8330818" y="4369481"/>
              <a:ext cx="1934616" cy="175626"/>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400" b="1">
                  <a:solidFill>
                    <a:schemeClr val="dk1"/>
                  </a:solidFill>
                  <a:latin typeface="Open Sans"/>
                  <a:ea typeface="Open Sans"/>
                  <a:cs typeface="Open Sans"/>
                  <a:sym typeface="Open Sans"/>
                </a:rPr>
                <a:t>Seamless Assets Flow</a:t>
              </a:r>
              <a:endParaRPr/>
            </a:p>
          </p:txBody>
        </p:sp>
      </p:grpSp>
      <p:grpSp>
        <p:nvGrpSpPr>
          <p:cNvPr id="300" name="Google Shape;300;p39"/>
          <p:cNvGrpSpPr/>
          <p:nvPr/>
        </p:nvGrpSpPr>
        <p:grpSpPr>
          <a:xfrm>
            <a:off x="1313290" y="1646274"/>
            <a:ext cx="2477939" cy="1141726"/>
            <a:chOff x="1714499" y="1646274"/>
            <a:chExt cx="2477939" cy="1141726"/>
          </a:xfrm>
        </p:grpSpPr>
        <p:sp>
          <p:nvSpPr>
            <p:cNvPr id="301" name="Google Shape;301;p39"/>
            <p:cNvSpPr txBox="1"/>
            <p:nvPr/>
          </p:nvSpPr>
          <p:spPr>
            <a:xfrm>
              <a:off x="1714501" y="1893460"/>
              <a:ext cx="2477937" cy="894540"/>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200">
                  <a:solidFill>
                    <a:srgbClr val="ECECF1"/>
                  </a:solidFill>
                  <a:latin typeface="Arial"/>
                  <a:ea typeface="Arial"/>
                  <a:cs typeface="Arial"/>
                  <a:sym typeface="Arial"/>
                </a:rPr>
                <a:t>I</a:t>
              </a:r>
              <a:r>
                <a:rPr lang="en-US" sz="1200" b="0" i="0">
                  <a:solidFill>
                    <a:srgbClr val="ECECF1"/>
                  </a:solidFill>
                  <a:latin typeface="Arial"/>
                  <a:ea typeface="Arial"/>
                  <a:cs typeface="Arial"/>
                  <a:sym typeface="Arial"/>
                </a:rPr>
                <a:t>t acts as a connection between two or more blockchain networks that may have different protocols.</a:t>
              </a:r>
              <a:endParaRPr sz="1200">
                <a:solidFill>
                  <a:schemeClr val="dk1"/>
                </a:solidFill>
                <a:latin typeface="Open Sans"/>
                <a:ea typeface="Open Sans"/>
                <a:cs typeface="Open Sans"/>
                <a:sym typeface="Open Sans"/>
              </a:endParaRPr>
            </a:p>
          </p:txBody>
        </p:sp>
        <p:sp>
          <p:nvSpPr>
            <p:cNvPr id="302" name="Google Shape;302;p39"/>
            <p:cNvSpPr txBox="1"/>
            <p:nvPr/>
          </p:nvSpPr>
          <p:spPr>
            <a:xfrm>
              <a:off x="1714499" y="1646274"/>
              <a:ext cx="2077385" cy="175626"/>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400" b="1">
                  <a:solidFill>
                    <a:schemeClr val="dk1"/>
                  </a:solidFill>
                  <a:latin typeface="Open Sans"/>
                  <a:ea typeface="Open Sans"/>
                  <a:cs typeface="Open Sans"/>
                  <a:sym typeface="Open Sans"/>
                </a:rPr>
                <a:t>Network of Blockchain</a:t>
              </a:r>
              <a:endParaRPr/>
            </a:p>
          </p:txBody>
        </p:sp>
      </p:grpSp>
      <p:grpSp>
        <p:nvGrpSpPr>
          <p:cNvPr id="303" name="Google Shape;303;p39"/>
          <p:cNvGrpSpPr/>
          <p:nvPr/>
        </p:nvGrpSpPr>
        <p:grpSpPr>
          <a:xfrm>
            <a:off x="1313292" y="4326738"/>
            <a:ext cx="2667861" cy="1418725"/>
            <a:chOff x="1714500" y="4369481"/>
            <a:chExt cx="2331289" cy="1418725"/>
          </a:xfrm>
        </p:grpSpPr>
        <p:sp>
          <p:nvSpPr>
            <p:cNvPr id="304" name="Google Shape;304;p39"/>
            <p:cNvSpPr txBox="1"/>
            <p:nvPr/>
          </p:nvSpPr>
          <p:spPr>
            <a:xfrm>
              <a:off x="1714500" y="4616667"/>
              <a:ext cx="2331289" cy="1171539"/>
            </a:xfrm>
            <a:prstGeom prst="rect">
              <a:avLst/>
            </a:prstGeom>
            <a:noFill/>
            <a:ln>
              <a:noFill/>
            </a:ln>
          </p:spPr>
          <p:txBody>
            <a:bodyPr spcFirstLastPara="1" wrap="square" lIns="0" tIns="45700" rIns="91425" bIns="45700" anchor="t" anchorCtr="0">
              <a:spAutoFit/>
            </a:bodyPr>
            <a:lstStyle/>
            <a:p>
              <a:pPr marL="0" marR="0" lvl="0" indent="0" algn="l" rtl="0">
                <a:lnSpc>
                  <a:spcPct val="150000"/>
                </a:lnSpc>
                <a:spcBef>
                  <a:spcPts val="0"/>
                </a:spcBef>
                <a:spcAft>
                  <a:spcPts val="0"/>
                </a:spcAft>
                <a:buNone/>
              </a:pPr>
              <a:r>
                <a:rPr lang="en-US" sz="1200" b="0" i="0">
                  <a:solidFill>
                    <a:srgbClr val="ECECF1"/>
                  </a:solidFill>
                  <a:latin typeface="Arial"/>
                  <a:ea typeface="Arial"/>
                  <a:cs typeface="Arial"/>
                  <a:sym typeface="Arial"/>
                </a:rPr>
                <a:t>The bridge consists of smart contracts that facilitate the transfer and verification of assets across blockchains.</a:t>
              </a:r>
              <a:endParaRPr sz="1200">
                <a:solidFill>
                  <a:schemeClr val="dk1"/>
                </a:solidFill>
                <a:latin typeface="Open Sans"/>
                <a:ea typeface="Open Sans"/>
                <a:cs typeface="Open Sans"/>
                <a:sym typeface="Open Sans"/>
              </a:endParaRPr>
            </a:p>
          </p:txBody>
        </p:sp>
        <p:sp>
          <p:nvSpPr>
            <p:cNvPr id="305" name="Google Shape;305;p39"/>
            <p:cNvSpPr txBox="1"/>
            <p:nvPr/>
          </p:nvSpPr>
          <p:spPr>
            <a:xfrm>
              <a:off x="1714500" y="4369481"/>
              <a:ext cx="1754372" cy="175626"/>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400" b="1">
                  <a:solidFill>
                    <a:schemeClr val="dk1"/>
                  </a:solidFill>
                  <a:latin typeface="Open Sans"/>
                  <a:ea typeface="Open Sans"/>
                  <a:cs typeface="Open Sans"/>
                  <a:sym typeface="Open Sans"/>
                </a:rPr>
                <a:t>Verification</a:t>
              </a:r>
              <a:endParaRPr/>
            </a:p>
          </p:txBody>
        </p:sp>
      </p:grpSp>
      <p:pic>
        <p:nvPicPr>
          <p:cNvPr id="306" name="Google Shape;306;p39" descr="IconExperience » M-Collection » Bridge Icon"/>
          <p:cNvPicPr preferRelativeResize="0"/>
          <p:nvPr/>
        </p:nvPicPr>
        <p:blipFill rotWithShape="1">
          <a:blip r:embed="rId3">
            <a:alphaModFix/>
          </a:blip>
          <a:srcRect/>
          <a:stretch/>
        </p:blipFill>
        <p:spPr>
          <a:xfrm>
            <a:off x="5646000" y="2483402"/>
            <a:ext cx="900000" cy="90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40" descr="A diagram of a bridge operator"/>
          <p:cNvPicPr preferRelativeResize="0"/>
          <p:nvPr/>
        </p:nvPicPr>
        <p:blipFill rotWithShape="1">
          <a:blip r:embed="rId3">
            <a:alphaModFix/>
          </a:blip>
          <a:srcRect/>
          <a:stretch/>
        </p:blipFill>
        <p:spPr>
          <a:xfrm>
            <a:off x="893427" y="728985"/>
            <a:ext cx="10405145" cy="5400030"/>
          </a:xfrm>
          <a:prstGeom prst="rect">
            <a:avLst/>
          </a:prstGeom>
          <a:noFill/>
          <a:ln w="88900" cap="sq" cmpd="thickThin">
            <a:solidFill>
              <a:srgbClr val="2574FB"/>
            </a:solidFill>
            <a:prstDash val="solid"/>
            <a:miter lim="800000"/>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3"/>
          <p:cNvSpPr>
            <a:spLocks noGrp="1"/>
          </p:cNvSpPr>
          <p:nvPr>
            <p:ph type="pic" idx="2"/>
          </p:nvPr>
        </p:nvSpPr>
        <p:spPr>
          <a:xfrm>
            <a:off x="0" y="0"/>
            <a:ext cx="6096000" cy="6858000"/>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193" name="Google Shape;193;p33"/>
          <p:cNvSpPr/>
          <p:nvPr/>
        </p:nvSpPr>
        <p:spPr>
          <a:xfrm>
            <a:off x="0" y="0"/>
            <a:ext cx="6096000" cy="6858000"/>
          </a:xfrm>
          <a:prstGeom prst="rect">
            <a:avLst/>
          </a:pr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94" name="Google Shape;194;p33"/>
          <p:cNvSpPr txBox="1">
            <a:spLocks noGrp="1"/>
          </p:cNvSpPr>
          <p:nvPr>
            <p:ph type="title"/>
          </p:nvPr>
        </p:nvSpPr>
        <p:spPr>
          <a:xfrm>
            <a:off x="1469599" y="2318664"/>
            <a:ext cx="3303548" cy="1110336"/>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4000"/>
              <a:buFont typeface="Montserrat"/>
              <a:buNone/>
            </a:pPr>
            <a:r>
              <a:rPr lang="en-US" b="1"/>
              <a:t>Our</a:t>
            </a:r>
            <a:br>
              <a:rPr lang="en-US" b="1"/>
            </a:br>
            <a:r>
              <a:rPr lang="en-US" b="1">
                <a:solidFill>
                  <a:srgbClr val="2574FB"/>
                </a:solidFill>
              </a:rPr>
              <a:t>Agenda</a:t>
            </a:r>
            <a:endParaRPr/>
          </a:p>
        </p:txBody>
      </p:sp>
      <p:sp>
        <p:nvSpPr>
          <p:cNvPr id="195" name="Google Shape;195;p33"/>
          <p:cNvSpPr txBox="1"/>
          <p:nvPr/>
        </p:nvSpPr>
        <p:spPr>
          <a:xfrm>
            <a:off x="6972574" y="700999"/>
            <a:ext cx="4030626" cy="5452326"/>
          </a:xfrm>
          <a:prstGeom prst="rect">
            <a:avLst/>
          </a:prstGeom>
          <a:noFill/>
          <a:ln>
            <a:noFill/>
          </a:ln>
        </p:spPr>
        <p:txBody>
          <a:bodyPr spcFirstLastPara="1" wrap="square" lIns="0" tIns="0" rIns="0" bIns="0" anchor="t" anchorCtr="0">
            <a:spAutoFit/>
          </a:bodyPr>
          <a:lstStyle/>
          <a:p>
            <a:pPr marL="514350" marR="0" lvl="0" indent="-240030" algn="l" rtl="0">
              <a:lnSpc>
                <a:spcPct val="200000"/>
              </a:lnSpc>
              <a:spcBef>
                <a:spcPts val="0"/>
              </a:spcBef>
              <a:spcAft>
                <a:spcPts val="0"/>
              </a:spcAft>
              <a:buClr>
                <a:schemeClr val="dk1"/>
              </a:buClr>
              <a:buSzPts val="1200"/>
              <a:buFont typeface="Montserrat"/>
              <a:buAutoNum type="arabicPeriod"/>
            </a:pPr>
            <a:r>
              <a:rPr lang="en-US" sz="2000" b="0" i="0" u="none" strike="noStrike" cap="none">
                <a:solidFill>
                  <a:schemeClr val="dk1"/>
                </a:solidFill>
                <a:latin typeface="Open Sans"/>
                <a:ea typeface="Open Sans"/>
                <a:cs typeface="Open Sans"/>
                <a:sym typeface="Open Sans"/>
              </a:rPr>
              <a:t>Introduction</a:t>
            </a:r>
            <a:endParaRPr/>
          </a:p>
          <a:p>
            <a:pPr marL="514350" marR="0" lvl="0" indent="-240030" algn="l" rtl="0">
              <a:lnSpc>
                <a:spcPct val="200000"/>
              </a:lnSpc>
              <a:spcBef>
                <a:spcPts val="0"/>
              </a:spcBef>
              <a:spcAft>
                <a:spcPts val="0"/>
              </a:spcAft>
              <a:buClr>
                <a:schemeClr val="dk1"/>
              </a:buClr>
              <a:buSzPts val="1200"/>
              <a:buFont typeface="Montserrat"/>
              <a:buAutoNum type="arabicPeriod"/>
            </a:pPr>
            <a:r>
              <a:rPr lang="en-US" sz="2000" b="0" i="0" u="none" strike="noStrike" cap="none">
                <a:solidFill>
                  <a:schemeClr val="dk1"/>
                </a:solidFill>
                <a:latin typeface="Open Sans"/>
                <a:ea typeface="Open Sans"/>
                <a:cs typeface="Open Sans"/>
                <a:sym typeface="Open Sans"/>
              </a:rPr>
              <a:t>Motivation and Goals</a:t>
            </a:r>
            <a:endParaRPr/>
          </a:p>
          <a:p>
            <a:pPr marL="514350" marR="0" lvl="0" indent="-240030" algn="l" rtl="0">
              <a:lnSpc>
                <a:spcPct val="200000"/>
              </a:lnSpc>
              <a:spcBef>
                <a:spcPts val="0"/>
              </a:spcBef>
              <a:spcAft>
                <a:spcPts val="0"/>
              </a:spcAft>
              <a:buClr>
                <a:schemeClr val="dk1"/>
              </a:buClr>
              <a:buSzPts val="1200"/>
              <a:buFont typeface="Montserrat"/>
              <a:buAutoNum type="arabicPeriod"/>
            </a:pPr>
            <a:r>
              <a:rPr lang="en-US" sz="2000" b="0" i="0" u="none" strike="noStrike" cap="none">
                <a:solidFill>
                  <a:schemeClr val="dk1"/>
                </a:solidFill>
                <a:latin typeface="Open Sans"/>
                <a:ea typeface="Open Sans"/>
                <a:cs typeface="Open Sans"/>
                <a:sym typeface="Open Sans"/>
              </a:rPr>
              <a:t>Features</a:t>
            </a:r>
            <a:endParaRPr/>
          </a:p>
          <a:p>
            <a:pPr marL="514350" marR="0" lvl="0" indent="-240030" algn="l" rtl="0">
              <a:lnSpc>
                <a:spcPct val="200000"/>
              </a:lnSpc>
              <a:spcBef>
                <a:spcPts val="0"/>
              </a:spcBef>
              <a:spcAft>
                <a:spcPts val="0"/>
              </a:spcAft>
              <a:buClr>
                <a:schemeClr val="dk1"/>
              </a:buClr>
              <a:buSzPts val="1200"/>
              <a:buFont typeface="Montserrat"/>
              <a:buAutoNum type="arabicPeriod"/>
            </a:pPr>
            <a:r>
              <a:rPr lang="en-US" sz="2000" b="0" i="0" u="none" strike="noStrike" cap="none">
                <a:solidFill>
                  <a:schemeClr val="dk1"/>
                </a:solidFill>
                <a:latin typeface="Open Sans"/>
                <a:ea typeface="Open Sans"/>
                <a:cs typeface="Open Sans"/>
                <a:sym typeface="Open Sans"/>
              </a:rPr>
              <a:t>Architecture</a:t>
            </a:r>
            <a:endParaRPr/>
          </a:p>
          <a:p>
            <a:pPr marL="514350" marR="0" lvl="0" indent="-240030" algn="l" rtl="0">
              <a:lnSpc>
                <a:spcPct val="200000"/>
              </a:lnSpc>
              <a:spcBef>
                <a:spcPts val="0"/>
              </a:spcBef>
              <a:spcAft>
                <a:spcPts val="0"/>
              </a:spcAft>
              <a:buClr>
                <a:schemeClr val="dk1"/>
              </a:buClr>
              <a:buSzPts val="1200"/>
              <a:buFont typeface="Montserrat"/>
              <a:buAutoNum type="arabicPeriod"/>
            </a:pPr>
            <a:r>
              <a:rPr lang="en-US" sz="2000" b="0" i="0" u="none" strike="noStrike" cap="none">
                <a:solidFill>
                  <a:schemeClr val="dk1"/>
                </a:solidFill>
                <a:latin typeface="Open Sans"/>
                <a:ea typeface="Open Sans"/>
                <a:cs typeface="Open Sans"/>
                <a:sym typeface="Open Sans"/>
              </a:rPr>
              <a:t>Working Mechanism </a:t>
            </a:r>
            <a:endParaRPr/>
          </a:p>
          <a:p>
            <a:pPr marL="514350" marR="0" lvl="0" indent="-240030" algn="l" rtl="0">
              <a:lnSpc>
                <a:spcPct val="200000"/>
              </a:lnSpc>
              <a:spcBef>
                <a:spcPts val="0"/>
              </a:spcBef>
              <a:spcAft>
                <a:spcPts val="0"/>
              </a:spcAft>
              <a:buClr>
                <a:schemeClr val="dk1"/>
              </a:buClr>
              <a:buSzPts val="1200"/>
              <a:buFont typeface="Montserrat"/>
              <a:buAutoNum type="arabicPeriod"/>
            </a:pPr>
            <a:r>
              <a:rPr lang="en-US" sz="2000" b="0" i="0" u="none" strike="noStrike" cap="none">
                <a:solidFill>
                  <a:schemeClr val="dk1"/>
                </a:solidFill>
                <a:latin typeface="Open Sans"/>
                <a:ea typeface="Open Sans"/>
                <a:cs typeface="Open Sans"/>
                <a:sym typeface="Open Sans"/>
              </a:rPr>
              <a:t>Implementation</a:t>
            </a:r>
            <a:endParaRPr/>
          </a:p>
          <a:p>
            <a:pPr marL="514350" marR="0" lvl="0" indent="-240030" algn="l" rtl="0">
              <a:lnSpc>
                <a:spcPct val="200000"/>
              </a:lnSpc>
              <a:spcBef>
                <a:spcPts val="0"/>
              </a:spcBef>
              <a:spcAft>
                <a:spcPts val="0"/>
              </a:spcAft>
              <a:buClr>
                <a:schemeClr val="dk1"/>
              </a:buClr>
              <a:buSzPts val="1200"/>
              <a:buFont typeface="Montserrat"/>
              <a:buAutoNum type="arabicPeriod"/>
            </a:pPr>
            <a:r>
              <a:rPr lang="en-US" sz="2000" b="0" i="0" u="none" strike="noStrike" cap="none">
                <a:solidFill>
                  <a:schemeClr val="dk1"/>
                </a:solidFill>
                <a:latin typeface="Open Sans"/>
                <a:ea typeface="Open Sans"/>
                <a:cs typeface="Open Sans"/>
                <a:sym typeface="Open Sans"/>
              </a:rPr>
              <a:t>Challenges</a:t>
            </a:r>
            <a:endParaRPr/>
          </a:p>
          <a:p>
            <a:pPr marL="514350" marR="0" lvl="0" indent="-240030" algn="l" rtl="0">
              <a:lnSpc>
                <a:spcPct val="200000"/>
              </a:lnSpc>
              <a:spcBef>
                <a:spcPts val="0"/>
              </a:spcBef>
              <a:spcAft>
                <a:spcPts val="0"/>
              </a:spcAft>
              <a:buClr>
                <a:schemeClr val="dk1"/>
              </a:buClr>
              <a:buSzPts val="1200"/>
              <a:buFont typeface="Montserrat"/>
              <a:buAutoNum type="arabicPeriod"/>
            </a:pPr>
            <a:r>
              <a:rPr lang="en-US" sz="2000" b="0" i="0" u="none" strike="noStrike" cap="none">
                <a:solidFill>
                  <a:schemeClr val="dk1"/>
                </a:solidFill>
                <a:latin typeface="Open Sans"/>
                <a:ea typeface="Open Sans"/>
                <a:cs typeface="Open Sans"/>
                <a:sym typeface="Open Sans"/>
              </a:rPr>
              <a:t>Technologies</a:t>
            </a:r>
            <a:endParaRPr/>
          </a:p>
          <a:p>
            <a:pPr marL="514350" marR="0" lvl="0" indent="-240030" algn="l" rtl="0">
              <a:lnSpc>
                <a:spcPct val="200000"/>
              </a:lnSpc>
              <a:spcBef>
                <a:spcPts val="0"/>
              </a:spcBef>
              <a:spcAft>
                <a:spcPts val="0"/>
              </a:spcAft>
              <a:buClr>
                <a:schemeClr val="dk1"/>
              </a:buClr>
              <a:buSzPts val="1200"/>
              <a:buFont typeface="Montserrat"/>
              <a:buAutoNum type="arabicPeriod"/>
            </a:pPr>
            <a:r>
              <a:rPr lang="en-US" sz="2000" b="0" i="0" u="none" strike="noStrike" cap="none">
                <a:solidFill>
                  <a:schemeClr val="dk1"/>
                </a:solidFill>
                <a:latin typeface="Open Sans"/>
                <a:ea typeface="Open Sans"/>
                <a:cs typeface="Open Sans"/>
                <a:sym typeface="Open Sans"/>
              </a:rPr>
              <a:t>Conclusion</a:t>
            </a:r>
            <a:endParaRPr/>
          </a:p>
        </p:txBody>
      </p:sp>
      <p:sp>
        <p:nvSpPr>
          <p:cNvPr id="196" name="Google Shape;196;p33"/>
          <p:cNvSpPr txBox="1"/>
          <p:nvPr/>
        </p:nvSpPr>
        <p:spPr>
          <a:xfrm>
            <a:off x="1469599" y="3538440"/>
            <a:ext cx="3303549" cy="1476366"/>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b="0" i="0" u="none" strike="noStrike" cap="none">
                <a:solidFill>
                  <a:srgbClr val="D1D5DB"/>
                </a:solidFill>
                <a:latin typeface="Arial"/>
                <a:ea typeface="Arial"/>
                <a:cs typeface="Arial"/>
                <a:sym typeface="Arial"/>
              </a:rPr>
              <a:t>Join us as we explore the revolutionary world DEX, uncovering their advantages over traditional centralized exchanges. Discover how DEX platforms enhance transparency while providing greater control over assets. Dive into the mechanics of liquidity pools, smart contracts, and automated market makers, and witness the transformative potential of DEX in shaping the future of finance.</a:t>
            </a:r>
            <a:endParaRPr sz="1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1"/>
          <p:cNvSpPr>
            <a:spLocks noGrp="1"/>
          </p:cNvSpPr>
          <p:nvPr>
            <p:ph type="pic" idx="2"/>
          </p:nvPr>
        </p:nvSpPr>
        <p:spPr>
          <a:xfrm>
            <a:off x="4647153" y="1980153"/>
            <a:ext cx="2897694" cy="2897694"/>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476" name="Google Shape;476;p51"/>
          <p:cNvSpPr txBox="1">
            <a:spLocks noGrp="1"/>
          </p:cNvSpPr>
          <p:nvPr>
            <p:ph type="title"/>
          </p:nvPr>
        </p:nvSpPr>
        <p:spPr>
          <a:xfrm>
            <a:off x="906011" y="2896964"/>
            <a:ext cx="2751589" cy="1064071"/>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3600"/>
              <a:buFont typeface="Montserrat"/>
              <a:buNone/>
            </a:pPr>
            <a:r>
              <a:rPr lang="en-US"/>
              <a:t>Implementation</a:t>
            </a:r>
            <a:br>
              <a:rPr lang="en-US"/>
            </a:br>
            <a:r>
              <a:rPr lang="en-US"/>
              <a:t>Procedure</a:t>
            </a:r>
            <a:endParaRPr/>
          </a:p>
        </p:txBody>
      </p:sp>
      <p:cxnSp>
        <p:nvCxnSpPr>
          <p:cNvPr id="477" name="Google Shape;477;p51"/>
          <p:cNvCxnSpPr/>
          <p:nvPr/>
        </p:nvCxnSpPr>
        <p:spPr>
          <a:xfrm>
            <a:off x="6096000" y="5284380"/>
            <a:ext cx="0" cy="1662663"/>
          </a:xfrm>
          <a:prstGeom prst="straightConnector1">
            <a:avLst/>
          </a:prstGeom>
          <a:noFill/>
          <a:ln w="12700" cap="flat" cmpd="sng">
            <a:solidFill>
              <a:schemeClr val="dk1">
                <a:alpha val="20000"/>
              </a:schemeClr>
            </a:solidFill>
            <a:prstDash val="solid"/>
            <a:miter lim="800000"/>
            <a:headEnd type="none" w="sm" len="sm"/>
            <a:tailEnd type="none" w="sm" len="sm"/>
          </a:ln>
        </p:spPr>
      </p:cxnSp>
      <p:sp>
        <p:nvSpPr>
          <p:cNvPr id="478" name="Google Shape;478;p51"/>
          <p:cNvSpPr txBox="1"/>
          <p:nvPr/>
        </p:nvSpPr>
        <p:spPr>
          <a:xfrm>
            <a:off x="5840321" y="3244333"/>
            <a:ext cx="511358" cy="369332"/>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800" b="1">
                <a:solidFill>
                  <a:schemeClr val="dk1"/>
                </a:solidFill>
                <a:latin typeface="Open Sans"/>
                <a:ea typeface="Open Sans"/>
                <a:cs typeface="Open Sans"/>
                <a:sym typeface="Open Sans"/>
              </a:rPr>
              <a:t>RND</a:t>
            </a:r>
            <a:endParaRPr/>
          </a:p>
        </p:txBody>
      </p:sp>
      <p:sp>
        <p:nvSpPr>
          <p:cNvPr id="479" name="Google Shape;479;p51"/>
          <p:cNvSpPr txBox="1"/>
          <p:nvPr/>
        </p:nvSpPr>
        <p:spPr>
          <a:xfrm>
            <a:off x="8384584" y="2953098"/>
            <a:ext cx="2799805" cy="893834"/>
          </a:xfrm>
          <a:prstGeom prst="rect">
            <a:avLst/>
          </a:prstGeom>
          <a:noFill/>
          <a:ln>
            <a:noFill/>
          </a:ln>
        </p:spPr>
        <p:txBody>
          <a:bodyPr spcFirstLastPara="1" wrap="square" lIns="0" tIns="45700" rIns="91425" bIns="45700" anchor="t" anchorCtr="0">
            <a:spAutoFit/>
          </a:bodyPr>
          <a:lstStyle/>
          <a:p>
            <a:pPr marL="285750" marR="0" lvl="0" indent="-285750" algn="l" rtl="0">
              <a:lnSpc>
                <a:spcPct val="150000"/>
              </a:lnSpc>
              <a:spcBef>
                <a:spcPts val="0"/>
              </a:spcBef>
              <a:spcAft>
                <a:spcPts val="0"/>
              </a:spcAft>
              <a:buClr>
                <a:schemeClr val="accent1"/>
              </a:buClr>
              <a:buSzPts val="1200"/>
              <a:buFont typeface="Arial"/>
              <a:buChar char="•"/>
            </a:pPr>
            <a:r>
              <a:rPr lang="en-US" sz="1200">
                <a:solidFill>
                  <a:schemeClr val="dk1"/>
                </a:solidFill>
                <a:latin typeface="Open Sans"/>
                <a:ea typeface="Open Sans"/>
                <a:cs typeface="Open Sans"/>
                <a:sym typeface="Open Sans"/>
              </a:rPr>
              <a:t>Thoroughly researching DEX</a:t>
            </a:r>
            <a:endParaRPr/>
          </a:p>
          <a:p>
            <a:pPr marL="285750" marR="0" lvl="0" indent="-285750" algn="l" rtl="0">
              <a:lnSpc>
                <a:spcPct val="150000"/>
              </a:lnSpc>
              <a:spcBef>
                <a:spcPts val="0"/>
              </a:spcBef>
              <a:spcAft>
                <a:spcPts val="0"/>
              </a:spcAft>
              <a:buClr>
                <a:schemeClr val="accent1"/>
              </a:buClr>
              <a:buSzPts val="1200"/>
              <a:buFont typeface="Arial"/>
              <a:buChar char="•"/>
            </a:pPr>
            <a:r>
              <a:rPr lang="en-US" sz="1200">
                <a:solidFill>
                  <a:schemeClr val="dk1"/>
                </a:solidFill>
                <a:latin typeface="Open Sans"/>
                <a:ea typeface="Open Sans"/>
                <a:cs typeface="Open Sans"/>
                <a:sym typeface="Open Sans"/>
              </a:rPr>
              <a:t>Study existing protocols</a:t>
            </a:r>
            <a:endParaRPr/>
          </a:p>
          <a:p>
            <a:pPr marL="285750" marR="0" lvl="0" indent="-285750" algn="l" rtl="0">
              <a:lnSpc>
                <a:spcPct val="150000"/>
              </a:lnSpc>
              <a:spcBef>
                <a:spcPts val="0"/>
              </a:spcBef>
              <a:spcAft>
                <a:spcPts val="0"/>
              </a:spcAft>
              <a:buClr>
                <a:schemeClr val="accent1"/>
              </a:buClr>
              <a:buSzPts val="1200"/>
              <a:buFont typeface="Arial"/>
              <a:buChar char="•"/>
            </a:pPr>
            <a:r>
              <a:rPr lang="en-US" sz="1200">
                <a:solidFill>
                  <a:schemeClr val="dk1"/>
                </a:solidFill>
                <a:latin typeface="Open Sans"/>
                <a:ea typeface="Open Sans"/>
                <a:cs typeface="Open Sans"/>
                <a:sym typeface="Open Sans"/>
              </a:rPr>
              <a:t>Understand working technologies</a:t>
            </a:r>
            <a:endParaRPr/>
          </a:p>
        </p:txBody>
      </p:sp>
      <p:sp>
        <p:nvSpPr>
          <p:cNvPr id="480" name="Google Shape;480;p51"/>
          <p:cNvSpPr/>
          <p:nvPr/>
        </p:nvSpPr>
        <p:spPr>
          <a:xfrm>
            <a:off x="6043009" y="5209401"/>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2"/>
          <p:cNvSpPr>
            <a:spLocks noGrp="1"/>
          </p:cNvSpPr>
          <p:nvPr>
            <p:ph type="pic" idx="2"/>
          </p:nvPr>
        </p:nvSpPr>
        <p:spPr>
          <a:xfrm>
            <a:off x="5227674" y="448322"/>
            <a:ext cx="1736652" cy="1736652"/>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486" name="Google Shape;486;p52"/>
          <p:cNvSpPr>
            <a:spLocks noGrp="1"/>
          </p:cNvSpPr>
          <p:nvPr>
            <p:ph type="pic" idx="3"/>
          </p:nvPr>
        </p:nvSpPr>
        <p:spPr>
          <a:xfrm>
            <a:off x="5227674" y="2560674"/>
            <a:ext cx="1736652" cy="1736652"/>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487" name="Google Shape;487;p52"/>
          <p:cNvSpPr>
            <a:spLocks noGrp="1"/>
          </p:cNvSpPr>
          <p:nvPr>
            <p:ph type="pic" idx="4"/>
          </p:nvPr>
        </p:nvSpPr>
        <p:spPr>
          <a:xfrm>
            <a:off x="5227674" y="4664148"/>
            <a:ext cx="1736652" cy="1736652"/>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488" name="Google Shape;488;p52"/>
          <p:cNvSpPr txBox="1"/>
          <p:nvPr/>
        </p:nvSpPr>
        <p:spPr>
          <a:xfrm>
            <a:off x="5700059" y="3136612"/>
            <a:ext cx="791883" cy="58477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3200" b="1">
                <a:solidFill>
                  <a:schemeClr val="dk1"/>
                </a:solidFill>
                <a:latin typeface="Open Sans"/>
                <a:ea typeface="Open Sans"/>
                <a:cs typeface="Open Sans"/>
                <a:sym typeface="Open Sans"/>
              </a:rPr>
              <a:t>SCD</a:t>
            </a:r>
            <a:endParaRPr/>
          </a:p>
        </p:txBody>
      </p:sp>
      <p:sp>
        <p:nvSpPr>
          <p:cNvPr id="489" name="Google Shape;489;p52"/>
          <p:cNvSpPr txBox="1"/>
          <p:nvPr/>
        </p:nvSpPr>
        <p:spPr>
          <a:xfrm>
            <a:off x="5954935" y="1124850"/>
            <a:ext cx="282130" cy="369332"/>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800" b="1">
                <a:solidFill>
                  <a:schemeClr val="dk1"/>
                </a:solidFill>
                <a:latin typeface="Open Sans"/>
                <a:ea typeface="Open Sans"/>
                <a:cs typeface="Open Sans"/>
                <a:sym typeface="Open Sans"/>
              </a:rPr>
              <a:t>BS</a:t>
            </a:r>
            <a:endParaRPr/>
          </a:p>
        </p:txBody>
      </p:sp>
      <p:sp>
        <p:nvSpPr>
          <p:cNvPr id="490" name="Google Shape;490;p52"/>
          <p:cNvSpPr txBox="1"/>
          <p:nvPr/>
        </p:nvSpPr>
        <p:spPr>
          <a:xfrm>
            <a:off x="5931692" y="5363818"/>
            <a:ext cx="328616" cy="369332"/>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800" b="1">
                <a:solidFill>
                  <a:schemeClr val="dk1"/>
                </a:solidFill>
                <a:latin typeface="Open Sans"/>
                <a:ea typeface="Open Sans"/>
                <a:cs typeface="Open Sans"/>
                <a:sym typeface="Open Sans"/>
              </a:rPr>
              <a:t>UX</a:t>
            </a:r>
            <a:endParaRPr/>
          </a:p>
        </p:txBody>
      </p:sp>
      <p:cxnSp>
        <p:nvCxnSpPr>
          <p:cNvPr id="491" name="Google Shape;491;p52"/>
          <p:cNvCxnSpPr/>
          <p:nvPr/>
        </p:nvCxnSpPr>
        <p:spPr>
          <a:xfrm>
            <a:off x="6096000" y="-12622"/>
            <a:ext cx="0" cy="469822"/>
          </a:xfrm>
          <a:prstGeom prst="straightConnector1">
            <a:avLst/>
          </a:prstGeom>
          <a:noFill/>
          <a:ln w="12700" cap="flat" cmpd="sng">
            <a:solidFill>
              <a:schemeClr val="dk1">
                <a:alpha val="20000"/>
              </a:schemeClr>
            </a:solidFill>
            <a:prstDash val="solid"/>
            <a:miter lim="800000"/>
            <a:headEnd type="none" w="sm" len="sm"/>
            <a:tailEnd type="none" w="sm" len="sm"/>
          </a:ln>
        </p:spPr>
      </p:cxnSp>
      <p:cxnSp>
        <p:nvCxnSpPr>
          <p:cNvPr id="492" name="Google Shape;492;p52"/>
          <p:cNvCxnSpPr/>
          <p:nvPr/>
        </p:nvCxnSpPr>
        <p:spPr>
          <a:xfrm>
            <a:off x="6096000" y="2193852"/>
            <a:ext cx="0" cy="366822"/>
          </a:xfrm>
          <a:prstGeom prst="straightConnector1">
            <a:avLst/>
          </a:prstGeom>
          <a:noFill/>
          <a:ln w="12700" cap="flat" cmpd="sng">
            <a:solidFill>
              <a:schemeClr val="dk1">
                <a:alpha val="20000"/>
              </a:schemeClr>
            </a:solidFill>
            <a:prstDash val="solid"/>
            <a:miter lim="800000"/>
            <a:headEnd type="none" w="sm" len="sm"/>
            <a:tailEnd type="none" w="sm" len="sm"/>
          </a:ln>
        </p:spPr>
      </p:cxnSp>
      <p:cxnSp>
        <p:nvCxnSpPr>
          <p:cNvPr id="493" name="Google Shape;493;p52"/>
          <p:cNvCxnSpPr/>
          <p:nvPr/>
        </p:nvCxnSpPr>
        <p:spPr>
          <a:xfrm>
            <a:off x="6096000" y="4297326"/>
            <a:ext cx="0" cy="366822"/>
          </a:xfrm>
          <a:prstGeom prst="straightConnector1">
            <a:avLst/>
          </a:prstGeom>
          <a:noFill/>
          <a:ln w="12700" cap="flat" cmpd="sng">
            <a:solidFill>
              <a:schemeClr val="dk1">
                <a:alpha val="20000"/>
              </a:schemeClr>
            </a:solidFill>
            <a:prstDash val="solid"/>
            <a:miter lim="800000"/>
            <a:headEnd type="none" w="sm" len="sm"/>
            <a:tailEnd type="none" w="sm" len="sm"/>
          </a:ln>
        </p:spPr>
      </p:cxnSp>
      <p:cxnSp>
        <p:nvCxnSpPr>
          <p:cNvPr id="494" name="Google Shape;494;p52"/>
          <p:cNvCxnSpPr/>
          <p:nvPr/>
        </p:nvCxnSpPr>
        <p:spPr>
          <a:xfrm>
            <a:off x="6096000" y="6400800"/>
            <a:ext cx="0" cy="640611"/>
          </a:xfrm>
          <a:prstGeom prst="straightConnector1">
            <a:avLst/>
          </a:prstGeom>
          <a:noFill/>
          <a:ln w="12700" cap="flat" cmpd="sng">
            <a:solidFill>
              <a:schemeClr val="dk1">
                <a:alpha val="20000"/>
              </a:schemeClr>
            </a:solidFill>
            <a:prstDash val="solid"/>
            <a:miter lim="800000"/>
            <a:headEnd type="none" w="sm" len="sm"/>
            <a:tailEnd type="none" w="sm" len="sm"/>
          </a:ln>
        </p:spPr>
      </p:cxnSp>
      <p:sp>
        <p:nvSpPr>
          <p:cNvPr id="495" name="Google Shape;495;p52"/>
          <p:cNvSpPr txBox="1"/>
          <p:nvPr/>
        </p:nvSpPr>
        <p:spPr>
          <a:xfrm>
            <a:off x="7284619" y="755518"/>
            <a:ext cx="2372637"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Blockchain Selection</a:t>
            </a:r>
            <a:endParaRPr/>
          </a:p>
        </p:txBody>
      </p:sp>
      <p:sp>
        <p:nvSpPr>
          <p:cNvPr id="496" name="Google Shape;496;p52"/>
          <p:cNvSpPr txBox="1"/>
          <p:nvPr/>
        </p:nvSpPr>
        <p:spPr>
          <a:xfrm>
            <a:off x="7284618" y="1160410"/>
            <a:ext cx="3294775" cy="492443"/>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a:solidFill>
                  <a:schemeClr val="dk1"/>
                </a:solidFill>
                <a:latin typeface="Open Sans"/>
                <a:ea typeface="Open Sans"/>
                <a:cs typeface="Open Sans"/>
                <a:sym typeface="Open Sans"/>
              </a:rPr>
              <a:t>Identifying and selecting the most appropriate blockchain platform for the project.</a:t>
            </a:r>
            <a:endParaRPr/>
          </a:p>
        </p:txBody>
      </p:sp>
      <p:sp>
        <p:nvSpPr>
          <p:cNvPr id="497" name="Google Shape;497;p52"/>
          <p:cNvSpPr txBox="1"/>
          <p:nvPr/>
        </p:nvSpPr>
        <p:spPr>
          <a:xfrm>
            <a:off x="3009429" y="3024108"/>
            <a:ext cx="1817997" cy="646331"/>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US" sz="1800" b="1">
                <a:solidFill>
                  <a:schemeClr val="dk1"/>
                </a:solidFill>
                <a:latin typeface="Open Sans"/>
                <a:ea typeface="Open Sans"/>
                <a:cs typeface="Open Sans"/>
                <a:sym typeface="Open Sans"/>
              </a:rPr>
              <a:t>Smart Contract </a:t>
            </a:r>
            <a:endParaRPr/>
          </a:p>
          <a:p>
            <a:pPr marL="0" marR="0" lvl="0" indent="0" algn="r" rtl="0">
              <a:spcBef>
                <a:spcPts val="0"/>
              </a:spcBef>
              <a:spcAft>
                <a:spcPts val="0"/>
              </a:spcAft>
              <a:buNone/>
            </a:pPr>
            <a:r>
              <a:rPr lang="en-US" sz="1800" b="1">
                <a:solidFill>
                  <a:schemeClr val="dk1"/>
                </a:solidFill>
                <a:latin typeface="Open Sans"/>
                <a:ea typeface="Open Sans"/>
                <a:cs typeface="Open Sans"/>
                <a:sym typeface="Open Sans"/>
              </a:rPr>
              <a:t>Development</a:t>
            </a:r>
            <a:endParaRPr/>
          </a:p>
        </p:txBody>
      </p:sp>
      <p:sp>
        <p:nvSpPr>
          <p:cNvPr id="498" name="Google Shape;498;p52"/>
          <p:cNvSpPr txBox="1"/>
          <p:nvPr/>
        </p:nvSpPr>
        <p:spPr>
          <a:xfrm>
            <a:off x="1532651" y="3721387"/>
            <a:ext cx="3294775" cy="492443"/>
          </a:xfrm>
          <a:prstGeom prst="rect">
            <a:avLst/>
          </a:prstGeom>
          <a:noFill/>
          <a:ln>
            <a:noFill/>
          </a:ln>
        </p:spPr>
        <p:txBody>
          <a:bodyPr spcFirstLastPara="1" wrap="square" lIns="0" tIns="45700" rIns="0" bIns="45700" anchor="t" anchorCtr="0">
            <a:spAutoFit/>
          </a:bodyPr>
          <a:lstStyle/>
          <a:p>
            <a:pPr marL="0" marR="0" lvl="0" indent="0" algn="r" rtl="0">
              <a:lnSpc>
                <a:spcPct val="130000"/>
              </a:lnSpc>
              <a:spcBef>
                <a:spcPts val="0"/>
              </a:spcBef>
              <a:spcAft>
                <a:spcPts val="0"/>
              </a:spcAft>
              <a:buNone/>
            </a:pPr>
            <a:r>
              <a:rPr lang="en-US" sz="1000">
                <a:solidFill>
                  <a:schemeClr val="dk1"/>
                </a:solidFill>
                <a:latin typeface="Open Sans"/>
                <a:ea typeface="Open Sans"/>
                <a:cs typeface="Open Sans"/>
                <a:sym typeface="Open Sans"/>
              </a:rPr>
              <a:t>Creating smart contracts for efficient order book management, order matching, and settlement.</a:t>
            </a:r>
            <a:endParaRPr/>
          </a:p>
        </p:txBody>
      </p:sp>
      <p:sp>
        <p:nvSpPr>
          <p:cNvPr id="499" name="Google Shape;499;p52"/>
          <p:cNvSpPr txBox="1"/>
          <p:nvPr/>
        </p:nvSpPr>
        <p:spPr>
          <a:xfrm>
            <a:off x="7284619" y="5051072"/>
            <a:ext cx="2479846"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User Interface Design</a:t>
            </a:r>
            <a:endParaRPr/>
          </a:p>
        </p:txBody>
      </p:sp>
      <p:sp>
        <p:nvSpPr>
          <p:cNvPr id="500" name="Google Shape;500;p52"/>
          <p:cNvSpPr txBox="1"/>
          <p:nvPr/>
        </p:nvSpPr>
        <p:spPr>
          <a:xfrm>
            <a:off x="7284618" y="5455964"/>
            <a:ext cx="3294775" cy="492443"/>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a:solidFill>
                  <a:schemeClr val="dk1"/>
                </a:solidFill>
                <a:latin typeface="Open Sans"/>
                <a:ea typeface="Open Sans"/>
                <a:cs typeface="Open Sans"/>
                <a:sym typeface="Open Sans"/>
              </a:rPr>
              <a:t>Crafting an intuitive and visually appealing interface for traders to engage with the DEX.</a:t>
            </a:r>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a:spLocks noGrp="1"/>
          </p:cNvSpPr>
          <p:nvPr>
            <p:ph type="pic" idx="2"/>
          </p:nvPr>
        </p:nvSpPr>
        <p:spPr>
          <a:xfrm>
            <a:off x="5227674" y="457200"/>
            <a:ext cx="1736652" cy="1736652"/>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506" name="Google Shape;506;p53"/>
          <p:cNvSpPr>
            <a:spLocks noGrp="1"/>
          </p:cNvSpPr>
          <p:nvPr>
            <p:ph type="pic" idx="3"/>
          </p:nvPr>
        </p:nvSpPr>
        <p:spPr>
          <a:xfrm>
            <a:off x="5227674" y="2560674"/>
            <a:ext cx="1736652" cy="1736652"/>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507" name="Google Shape;507;p53"/>
          <p:cNvSpPr>
            <a:spLocks noGrp="1"/>
          </p:cNvSpPr>
          <p:nvPr>
            <p:ph type="pic" idx="4"/>
          </p:nvPr>
        </p:nvSpPr>
        <p:spPr>
          <a:xfrm>
            <a:off x="5227674" y="4664148"/>
            <a:ext cx="1736652" cy="1736652"/>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508" name="Google Shape;508;p53"/>
          <p:cNvSpPr txBox="1"/>
          <p:nvPr/>
        </p:nvSpPr>
        <p:spPr>
          <a:xfrm>
            <a:off x="5658380" y="3136612"/>
            <a:ext cx="875241" cy="584775"/>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3200" b="1">
                <a:solidFill>
                  <a:schemeClr val="dk1"/>
                </a:solidFill>
                <a:latin typeface="Open Sans"/>
                <a:ea typeface="Open Sans"/>
                <a:cs typeface="Open Sans"/>
                <a:sym typeface="Open Sans"/>
              </a:rPr>
              <a:t>TND</a:t>
            </a:r>
            <a:endParaRPr/>
          </a:p>
        </p:txBody>
      </p:sp>
      <p:sp>
        <p:nvSpPr>
          <p:cNvPr id="509" name="Google Shape;509;p53"/>
          <p:cNvSpPr txBox="1"/>
          <p:nvPr/>
        </p:nvSpPr>
        <p:spPr>
          <a:xfrm>
            <a:off x="5946119" y="1124850"/>
            <a:ext cx="299762" cy="369332"/>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800" b="1">
                <a:solidFill>
                  <a:schemeClr val="dk1"/>
                </a:solidFill>
                <a:latin typeface="Open Sans"/>
                <a:ea typeface="Open Sans"/>
                <a:cs typeface="Open Sans"/>
                <a:sym typeface="Open Sans"/>
              </a:rPr>
              <a:t>WI</a:t>
            </a:r>
            <a:endParaRPr/>
          </a:p>
        </p:txBody>
      </p:sp>
      <p:sp>
        <p:nvSpPr>
          <p:cNvPr id="510" name="Google Shape;510;p53"/>
          <p:cNvSpPr txBox="1"/>
          <p:nvPr/>
        </p:nvSpPr>
        <p:spPr>
          <a:xfrm>
            <a:off x="5901235" y="5363818"/>
            <a:ext cx="389530" cy="369332"/>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800" b="1">
                <a:solidFill>
                  <a:schemeClr val="dk1"/>
                </a:solidFill>
                <a:latin typeface="Open Sans"/>
                <a:ea typeface="Open Sans"/>
                <a:cs typeface="Open Sans"/>
                <a:sym typeface="Open Sans"/>
              </a:rPr>
              <a:t>DM</a:t>
            </a:r>
            <a:endParaRPr/>
          </a:p>
        </p:txBody>
      </p:sp>
      <p:cxnSp>
        <p:nvCxnSpPr>
          <p:cNvPr id="511" name="Google Shape;511;p53"/>
          <p:cNvCxnSpPr/>
          <p:nvPr/>
        </p:nvCxnSpPr>
        <p:spPr>
          <a:xfrm>
            <a:off x="6096000" y="-12622"/>
            <a:ext cx="0" cy="469822"/>
          </a:xfrm>
          <a:prstGeom prst="straightConnector1">
            <a:avLst/>
          </a:prstGeom>
          <a:noFill/>
          <a:ln w="12700" cap="flat" cmpd="sng">
            <a:solidFill>
              <a:schemeClr val="dk1">
                <a:alpha val="20000"/>
              </a:schemeClr>
            </a:solidFill>
            <a:prstDash val="solid"/>
            <a:miter lim="800000"/>
            <a:headEnd type="none" w="sm" len="sm"/>
            <a:tailEnd type="none" w="sm" len="sm"/>
          </a:ln>
        </p:spPr>
      </p:cxnSp>
      <p:cxnSp>
        <p:nvCxnSpPr>
          <p:cNvPr id="512" name="Google Shape;512;p53"/>
          <p:cNvCxnSpPr/>
          <p:nvPr/>
        </p:nvCxnSpPr>
        <p:spPr>
          <a:xfrm>
            <a:off x="6096000" y="2193852"/>
            <a:ext cx="0" cy="366822"/>
          </a:xfrm>
          <a:prstGeom prst="straightConnector1">
            <a:avLst/>
          </a:prstGeom>
          <a:noFill/>
          <a:ln w="12700" cap="flat" cmpd="sng">
            <a:solidFill>
              <a:schemeClr val="dk1">
                <a:alpha val="20000"/>
              </a:schemeClr>
            </a:solidFill>
            <a:prstDash val="solid"/>
            <a:miter lim="800000"/>
            <a:headEnd type="none" w="sm" len="sm"/>
            <a:tailEnd type="none" w="sm" len="sm"/>
          </a:ln>
        </p:spPr>
      </p:cxnSp>
      <p:cxnSp>
        <p:nvCxnSpPr>
          <p:cNvPr id="513" name="Google Shape;513;p53"/>
          <p:cNvCxnSpPr/>
          <p:nvPr/>
        </p:nvCxnSpPr>
        <p:spPr>
          <a:xfrm>
            <a:off x="6096000" y="4297326"/>
            <a:ext cx="0" cy="366822"/>
          </a:xfrm>
          <a:prstGeom prst="straightConnector1">
            <a:avLst/>
          </a:prstGeom>
          <a:noFill/>
          <a:ln w="12700" cap="flat" cmpd="sng">
            <a:solidFill>
              <a:schemeClr val="dk1">
                <a:alpha val="20000"/>
              </a:schemeClr>
            </a:solidFill>
            <a:prstDash val="solid"/>
            <a:miter lim="800000"/>
            <a:headEnd type="none" w="sm" len="sm"/>
            <a:tailEnd type="none" w="sm" len="sm"/>
          </a:ln>
        </p:spPr>
      </p:cxnSp>
      <p:cxnSp>
        <p:nvCxnSpPr>
          <p:cNvPr id="514" name="Google Shape;514;p53"/>
          <p:cNvCxnSpPr/>
          <p:nvPr/>
        </p:nvCxnSpPr>
        <p:spPr>
          <a:xfrm>
            <a:off x="6096000" y="6400800"/>
            <a:ext cx="0" cy="640611"/>
          </a:xfrm>
          <a:prstGeom prst="straightConnector1">
            <a:avLst/>
          </a:prstGeom>
          <a:noFill/>
          <a:ln w="12700" cap="flat" cmpd="sng">
            <a:solidFill>
              <a:schemeClr val="dk1">
                <a:alpha val="20000"/>
              </a:schemeClr>
            </a:solidFill>
            <a:prstDash val="solid"/>
            <a:miter lim="800000"/>
            <a:headEnd type="none" w="sm" len="sm"/>
            <a:tailEnd type="none" w="sm" len="sm"/>
          </a:ln>
        </p:spPr>
      </p:cxnSp>
      <p:sp>
        <p:nvSpPr>
          <p:cNvPr id="515" name="Google Shape;515;p53"/>
          <p:cNvSpPr txBox="1"/>
          <p:nvPr/>
        </p:nvSpPr>
        <p:spPr>
          <a:xfrm>
            <a:off x="7284619" y="755518"/>
            <a:ext cx="2372637"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Wallet Integration</a:t>
            </a:r>
            <a:endParaRPr/>
          </a:p>
        </p:txBody>
      </p:sp>
      <p:sp>
        <p:nvSpPr>
          <p:cNvPr id="516" name="Google Shape;516;p53"/>
          <p:cNvSpPr txBox="1"/>
          <p:nvPr/>
        </p:nvSpPr>
        <p:spPr>
          <a:xfrm>
            <a:off x="7284618" y="1160410"/>
            <a:ext cx="3294775" cy="492443"/>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a:solidFill>
                  <a:schemeClr val="dk1"/>
                </a:solidFill>
                <a:latin typeface="Open Sans"/>
                <a:ea typeface="Open Sans"/>
                <a:cs typeface="Open Sans"/>
                <a:sym typeface="Open Sans"/>
              </a:rPr>
              <a:t>Identifying and selecting the most appropriate blockchain platform for the project.</a:t>
            </a:r>
            <a:endParaRPr/>
          </a:p>
        </p:txBody>
      </p:sp>
      <p:sp>
        <p:nvSpPr>
          <p:cNvPr id="517" name="Google Shape;517;p53"/>
          <p:cNvSpPr txBox="1"/>
          <p:nvPr/>
        </p:nvSpPr>
        <p:spPr>
          <a:xfrm>
            <a:off x="3609144" y="3024108"/>
            <a:ext cx="1218282" cy="646331"/>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US" sz="1800" b="1">
                <a:solidFill>
                  <a:schemeClr val="dk1"/>
                </a:solidFill>
                <a:latin typeface="Open Sans"/>
                <a:ea typeface="Open Sans"/>
                <a:cs typeface="Open Sans"/>
                <a:sym typeface="Open Sans"/>
              </a:rPr>
              <a:t>Testing &amp;</a:t>
            </a:r>
            <a:endParaRPr/>
          </a:p>
          <a:p>
            <a:pPr marL="0" marR="0" lvl="0" indent="0" algn="r" rtl="0">
              <a:spcBef>
                <a:spcPts val="0"/>
              </a:spcBef>
              <a:spcAft>
                <a:spcPts val="0"/>
              </a:spcAft>
              <a:buNone/>
            </a:pPr>
            <a:r>
              <a:rPr lang="en-US" sz="1800" b="1">
                <a:solidFill>
                  <a:schemeClr val="dk1"/>
                </a:solidFill>
                <a:latin typeface="Open Sans"/>
                <a:ea typeface="Open Sans"/>
                <a:cs typeface="Open Sans"/>
                <a:sym typeface="Open Sans"/>
              </a:rPr>
              <a:t>Debugging</a:t>
            </a:r>
            <a:endParaRPr/>
          </a:p>
        </p:txBody>
      </p:sp>
      <p:sp>
        <p:nvSpPr>
          <p:cNvPr id="518" name="Google Shape;518;p53"/>
          <p:cNvSpPr txBox="1"/>
          <p:nvPr/>
        </p:nvSpPr>
        <p:spPr>
          <a:xfrm>
            <a:off x="1532651" y="3721387"/>
            <a:ext cx="3294775" cy="492443"/>
          </a:xfrm>
          <a:prstGeom prst="rect">
            <a:avLst/>
          </a:prstGeom>
          <a:noFill/>
          <a:ln>
            <a:noFill/>
          </a:ln>
        </p:spPr>
        <p:txBody>
          <a:bodyPr spcFirstLastPara="1" wrap="square" lIns="0" tIns="45700" rIns="0" bIns="45700" anchor="t" anchorCtr="0">
            <a:spAutoFit/>
          </a:bodyPr>
          <a:lstStyle/>
          <a:p>
            <a:pPr marL="0" marR="0" lvl="0" indent="0" algn="r" rtl="0">
              <a:lnSpc>
                <a:spcPct val="130000"/>
              </a:lnSpc>
              <a:spcBef>
                <a:spcPts val="0"/>
              </a:spcBef>
              <a:spcAft>
                <a:spcPts val="0"/>
              </a:spcAft>
              <a:buNone/>
            </a:pPr>
            <a:r>
              <a:rPr lang="en-US" sz="1000">
                <a:solidFill>
                  <a:schemeClr val="dk1"/>
                </a:solidFill>
                <a:latin typeface="Open Sans"/>
                <a:ea typeface="Open Sans"/>
                <a:cs typeface="Open Sans"/>
                <a:sym typeface="Open Sans"/>
              </a:rPr>
              <a:t>Rigorously testing and debugging the platform to ensure functionality and stability.</a:t>
            </a:r>
            <a:endParaRPr/>
          </a:p>
        </p:txBody>
      </p:sp>
      <p:sp>
        <p:nvSpPr>
          <p:cNvPr id="519" name="Google Shape;519;p53"/>
          <p:cNvSpPr txBox="1"/>
          <p:nvPr/>
        </p:nvSpPr>
        <p:spPr>
          <a:xfrm>
            <a:off x="7284619" y="5051072"/>
            <a:ext cx="1409232"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Deployment</a:t>
            </a:r>
            <a:endParaRPr/>
          </a:p>
        </p:txBody>
      </p:sp>
      <p:sp>
        <p:nvSpPr>
          <p:cNvPr id="520" name="Google Shape;520;p53"/>
          <p:cNvSpPr txBox="1"/>
          <p:nvPr/>
        </p:nvSpPr>
        <p:spPr>
          <a:xfrm>
            <a:off x="7284618" y="5455964"/>
            <a:ext cx="3294775" cy="492443"/>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a:solidFill>
                  <a:schemeClr val="dk1"/>
                </a:solidFill>
                <a:latin typeface="Open Sans"/>
                <a:ea typeface="Open Sans"/>
                <a:cs typeface="Open Sans"/>
                <a:sym typeface="Open Sans"/>
              </a:rPr>
              <a:t>Deploying the decentralized exchange on the selected blockchain network.</a:t>
            </a:r>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4"/>
          <p:cNvSpPr>
            <a:spLocks noGrp="1"/>
          </p:cNvSpPr>
          <p:nvPr>
            <p:ph type="pic" idx="2"/>
          </p:nvPr>
        </p:nvSpPr>
        <p:spPr>
          <a:xfrm>
            <a:off x="5227674" y="457200"/>
            <a:ext cx="1736652" cy="1736652"/>
          </a:xfrm>
          <a:prstGeom prst="ellipse">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526" name="Google Shape;526;p54"/>
          <p:cNvSpPr>
            <a:spLocks noGrp="1"/>
          </p:cNvSpPr>
          <p:nvPr>
            <p:ph type="pic" idx="3"/>
          </p:nvPr>
        </p:nvSpPr>
        <p:spPr>
          <a:xfrm>
            <a:off x="4647153" y="2947716"/>
            <a:ext cx="2897694" cy="2897694"/>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527" name="Google Shape;527;p54"/>
          <p:cNvSpPr txBox="1"/>
          <p:nvPr/>
        </p:nvSpPr>
        <p:spPr>
          <a:xfrm>
            <a:off x="5752156" y="4211897"/>
            <a:ext cx="687689" cy="369332"/>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800" b="1">
                <a:solidFill>
                  <a:schemeClr val="dk1"/>
                </a:solidFill>
                <a:latin typeface="Open Sans"/>
                <a:ea typeface="Open Sans"/>
                <a:cs typeface="Open Sans"/>
                <a:sym typeface="Open Sans"/>
              </a:rPr>
              <a:t>Finish</a:t>
            </a:r>
            <a:endParaRPr/>
          </a:p>
        </p:txBody>
      </p:sp>
      <p:sp>
        <p:nvSpPr>
          <p:cNvPr id="528" name="Google Shape;528;p54"/>
          <p:cNvSpPr txBox="1"/>
          <p:nvPr/>
        </p:nvSpPr>
        <p:spPr>
          <a:xfrm>
            <a:off x="5953331" y="1140860"/>
            <a:ext cx="285336" cy="369332"/>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1800" b="1">
                <a:solidFill>
                  <a:schemeClr val="dk1"/>
                </a:solidFill>
                <a:latin typeface="Open Sans"/>
                <a:ea typeface="Open Sans"/>
                <a:cs typeface="Open Sans"/>
                <a:sym typeface="Open Sans"/>
              </a:rPr>
              <a:t>SA</a:t>
            </a:r>
            <a:endParaRPr/>
          </a:p>
        </p:txBody>
      </p:sp>
      <p:cxnSp>
        <p:nvCxnSpPr>
          <p:cNvPr id="529" name="Google Shape;529;p54"/>
          <p:cNvCxnSpPr/>
          <p:nvPr/>
        </p:nvCxnSpPr>
        <p:spPr>
          <a:xfrm>
            <a:off x="6096000" y="-404037"/>
            <a:ext cx="0" cy="861237"/>
          </a:xfrm>
          <a:prstGeom prst="straightConnector1">
            <a:avLst/>
          </a:prstGeom>
          <a:noFill/>
          <a:ln w="12700" cap="flat" cmpd="sng">
            <a:solidFill>
              <a:schemeClr val="dk1">
                <a:alpha val="20000"/>
              </a:schemeClr>
            </a:solidFill>
            <a:prstDash val="solid"/>
            <a:miter lim="800000"/>
            <a:headEnd type="none" w="sm" len="sm"/>
            <a:tailEnd type="none" w="sm" len="sm"/>
          </a:ln>
        </p:spPr>
      </p:cxnSp>
      <p:cxnSp>
        <p:nvCxnSpPr>
          <p:cNvPr id="530" name="Google Shape;530;p54"/>
          <p:cNvCxnSpPr/>
          <p:nvPr/>
        </p:nvCxnSpPr>
        <p:spPr>
          <a:xfrm>
            <a:off x="6096000" y="2193852"/>
            <a:ext cx="0" cy="379227"/>
          </a:xfrm>
          <a:prstGeom prst="straightConnector1">
            <a:avLst/>
          </a:prstGeom>
          <a:noFill/>
          <a:ln w="12700" cap="flat" cmpd="sng">
            <a:solidFill>
              <a:schemeClr val="dk1">
                <a:alpha val="20000"/>
              </a:schemeClr>
            </a:solidFill>
            <a:prstDash val="solid"/>
            <a:miter lim="800000"/>
            <a:headEnd type="none" w="sm" len="sm"/>
            <a:tailEnd type="none" w="sm" len="sm"/>
          </a:ln>
        </p:spPr>
      </p:cxnSp>
      <p:sp>
        <p:nvSpPr>
          <p:cNvPr id="531" name="Google Shape;531;p54"/>
          <p:cNvSpPr/>
          <p:nvPr/>
        </p:nvSpPr>
        <p:spPr>
          <a:xfrm>
            <a:off x="6043009" y="2517345"/>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32" name="Google Shape;532;p54"/>
          <p:cNvSpPr txBox="1"/>
          <p:nvPr/>
        </p:nvSpPr>
        <p:spPr>
          <a:xfrm>
            <a:off x="3083359" y="865699"/>
            <a:ext cx="1744067" cy="369332"/>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US" sz="1800" b="1">
                <a:solidFill>
                  <a:schemeClr val="dk1"/>
                </a:solidFill>
                <a:latin typeface="Open Sans"/>
                <a:ea typeface="Open Sans"/>
                <a:cs typeface="Open Sans"/>
                <a:sym typeface="Open Sans"/>
              </a:rPr>
              <a:t>Security Audits</a:t>
            </a:r>
            <a:endParaRPr/>
          </a:p>
        </p:txBody>
      </p:sp>
      <p:sp>
        <p:nvSpPr>
          <p:cNvPr id="533" name="Google Shape;533;p54"/>
          <p:cNvSpPr txBox="1"/>
          <p:nvPr/>
        </p:nvSpPr>
        <p:spPr>
          <a:xfrm>
            <a:off x="1532651" y="1270591"/>
            <a:ext cx="3294775" cy="492443"/>
          </a:xfrm>
          <a:prstGeom prst="rect">
            <a:avLst/>
          </a:prstGeom>
          <a:noFill/>
          <a:ln>
            <a:noFill/>
          </a:ln>
        </p:spPr>
        <p:txBody>
          <a:bodyPr spcFirstLastPara="1" wrap="square" lIns="0" tIns="45700" rIns="0" bIns="45700" anchor="t" anchorCtr="0">
            <a:spAutoFit/>
          </a:bodyPr>
          <a:lstStyle/>
          <a:p>
            <a:pPr marL="0" marR="0" lvl="0" indent="0" algn="r" rtl="0">
              <a:lnSpc>
                <a:spcPct val="130000"/>
              </a:lnSpc>
              <a:spcBef>
                <a:spcPts val="0"/>
              </a:spcBef>
              <a:spcAft>
                <a:spcPts val="0"/>
              </a:spcAft>
              <a:buNone/>
            </a:pPr>
            <a:r>
              <a:rPr lang="en-US" sz="1000">
                <a:solidFill>
                  <a:schemeClr val="dk1"/>
                </a:solidFill>
                <a:latin typeface="Open Sans"/>
                <a:ea typeface="Open Sans"/>
                <a:cs typeface="Open Sans"/>
                <a:sym typeface="Open Sans"/>
              </a:rPr>
              <a:t>Integrating reputable wallet services for secure and convenient fund management.</a:t>
            </a:r>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5"/>
          <p:cNvSpPr txBox="1">
            <a:spLocks noGrp="1"/>
          </p:cNvSpPr>
          <p:nvPr>
            <p:ph type="title"/>
          </p:nvPr>
        </p:nvSpPr>
        <p:spPr>
          <a:xfrm>
            <a:off x="1714501" y="1090627"/>
            <a:ext cx="9715500" cy="10287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rgbClr val="FEFFFE"/>
              </a:buClr>
              <a:buSzPts val="4000"/>
              <a:buFont typeface="Montserrat"/>
              <a:buNone/>
            </a:pPr>
            <a:r>
              <a:rPr lang="en-US">
                <a:solidFill>
                  <a:srgbClr val="FEFFFE"/>
                </a:solidFill>
              </a:rPr>
              <a:t>Key</a:t>
            </a:r>
            <a:br>
              <a:rPr lang="en-US">
                <a:solidFill>
                  <a:schemeClr val="accent1"/>
                </a:solidFill>
              </a:rPr>
            </a:br>
            <a:r>
              <a:rPr lang="en-US">
                <a:solidFill>
                  <a:schemeClr val="accent1"/>
                </a:solidFill>
              </a:rPr>
              <a:t>Challenges</a:t>
            </a:r>
            <a:endParaRPr/>
          </a:p>
        </p:txBody>
      </p:sp>
      <p:cxnSp>
        <p:nvCxnSpPr>
          <p:cNvPr id="539" name="Google Shape;539;p55"/>
          <p:cNvCxnSpPr/>
          <p:nvPr/>
        </p:nvCxnSpPr>
        <p:spPr>
          <a:xfrm>
            <a:off x="5548608" y="3640873"/>
            <a:ext cx="0" cy="819615"/>
          </a:xfrm>
          <a:prstGeom prst="straightConnector1">
            <a:avLst/>
          </a:prstGeom>
          <a:noFill/>
          <a:ln w="9525" cap="flat" cmpd="sng">
            <a:solidFill>
              <a:schemeClr val="dk1">
                <a:alpha val="40000"/>
              </a:schemeClr>
            </a:solidFill>
            <a:prstDash val="solid"/>
            <a:miter lim="800000"/>
            <a:headEnd type="none" w="sm" len="sm"/>
            <a:tailEnd type="none" w="sm" len="sm"/>
          </a:ln>
        </p:spPr>
      </p:cxnSp>
      <p:sp>
        <p:nvSpPr>
          <p:cNvPr id="540" name="Google Shape;540;p55"/>
          <p:cNvSpPr/>
          <p:nvPr/>
        </p:nvSpPr>
        <p:spPr>
          <a:xfrm>
            <a:off x="5025286" y="2952141"/>
            <a:ext cx="1075362" cy="1075361"/>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3600" b="1">
                <a:solidFill>
                  <a:schemeClr val="dk1"/>
                </a:solidFill>
                <a:latin typeface="Open Sans"/>
                <a:ea typeface="Open Sans"/>
                <a:cs typeface="Open Sans"/>
                <a:sym typeface="Open Sans"/>
              </a:rPr>
              <a:t>SC</a:t>
            </a:r>
            <a:endParaRPr/>
          </a:p>
        </p:txBody>
      </p:sp>
      <p:sp>
        <p:nvSpPr>
          <p:cNvPr id="541" name="Google Shape;541;p55"/>
          <p:cNvSpPr/>
          <p:nvPr/>
        </p:nvSpPr>
        <p:spPr>
          <a:xfrm>
            <a:off x="5391409" y="4292284"/>
            <a:ext cx="343116" cy="343114"/>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a:solidFill>
                  <a:srgbClr val="FFFFFF"/>
                </a:solidFill>
                <a:latin typeface="Open Sans"/>
                <a:ea typeface="Open Sans"/>
                <a:cs typeface="Open Sans"/>
                <a:sym typeface="Open Sans"/>
              </a:rPr>
              <a:t>01</a:t>
            </a:r>
            <a:endParaRPr/>
          </a:p>
        </p:txBody>
      </p:sp>
      <p:sp>
        <p:nvSpPr>
          <p:cNvPr id="542" name="Google Shape;542;p55"/>
          <p:cNvSpPr txBox="1"/>
          <p:nvPr/>
        </p:nvSpPr>
        <p:spPr>
          <a:xfrm>
            <a:off x="4629086" y="4837901"/>
            <a:ext cx="1883226" cy="1116459"/>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1">
                <a:solidFill>
                  <a:schemeClr val="dk1"/>
                </a:solidFill>
                <a:latin typeface="Open Sans"/>
                <a:ea typeface="Open Sans"/>
                <a:cs typeface="Open Sans"/>
                <a:sym typeface="Open Sans"/>
              </a:rPr>
              <a:t>Scalability</a:t>
            </a:r>
            <a:endParaRPr/>
          </a:p>
          <a:p>
            <a:pPr marL="0" marR="0" lvl="0" indent="0" algn="ctr" rtl="0">
              <a:lnSpc>
                <a:spcPct val="120000"/>
              </a:lnSpc>
              <a:spcBef>
                <a:spcPts val="600"/>
              </a:spcBef>
              <a:spcAft>
                <a:spcPts val="0"/>
              </a:spcAft>
              <a:buNone/>
            </a:pPr>
            <a:r>
              <a:rPr lang="en-US" sz="1000">
                <a:solidFill>
                  <a:schemeClr val="dk1"/>
                </a:solidFill>
                <a:latin typeface="Open Sans"/>
                <a:ea typeface="Open Sans"/>
                <a:cs typeface="Open Sans"/>
                <a:sym typeface="Open Sans"/>
              </a:rPr>
              <a:t>Mitigating scalability challenges inherent in blockchain technology to accommodate high transaction volumes.</a:t>
            </a:r>
            <a:endParaRPr/>
          </a:p>
        </p:txBody>
      </p:sp>
      <p:cxnSp>
        <p:nvCxnSpPr>
          <p:cNvPr id="543" name="Google Shape;543;p55"/>
          <p:cNvCxnSpPr/>
          <p:nvPr/>
        </p:nvCxnSpPr>
        <p:spPr>
          <a:xfrm>
            <a:off x="7068710" y="2560168"/>
            <a:ext cx="0" cy="819615"/>
          </a:xfrm>
          <a:prstGeom prst="straightConnector1">
            <a:avLst/>
          </a:prstGeom>
          <a:noFill/>
          <a:ln w="9525" cap="flat" cmpd="sng">
            <a:solidFill>
              <a:schemeClr val="dk1">
                <a:alpha val="40000"/>
              </a:schemeClr>
            </a:solidFill>
            <a:prstDash val="solid"/>
            <a:miter lim="800000"/>
            <a:headEnd type="none" w="sm" len="sm"/>
            <a:tailEnd type="none" w="sm" len="sm"/>
          </a:ln>
        </p:spPr>
      </p:cxnSp>
      <p:sp>
        <p:nvSpPr>
          <p:cNvPr id="544" name="Google Shape;544;p55"/>
          <p:cNvSpPr/>
          <p:nvPr/>
        </p:nvSpPr>
        <p:spPr>
          <a:xfrm>
            <a:off x="6528850" y="2952141"/>
            <a:ext cx="1075362" cy="1075361"/>
          </a:xfrm>
          <a:prstGeom prst="ellipse">
            <a:avLst/>
          </a:prstGeom>
          <a:solidFill>
            <a:schemeClr val="lt1"/>
          </a:solidFill>
          <a:ln w="25400"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3600" b="1">
                <a:solidFill>
                  <a:schemeClr val="dk1"/>
                </a:solidFill>
                <a:latin typeface="Open Sans"/>
                <a:ea typeface="Open Sans"/>
                <a:cs typeface="Open Sans"/>
                <a:sym typeface="Open Sans"/>
              </a:rPr>
              <a:t>LI</a:t>
            </a:r>
            <a:endParaRPr/>
          </a:p>
        </p:txBody>
      </p:sp>
      <p:sp>
        <p:nvSpPr>
          <p:cNvPr id="545" name="Google Shape;545;p55"/>
          <p:cNvSpPr/>
          <p:nvPr/>
        </p:nvSpPr>
        <p:spPr>
          <a:xfrm>
            <a:off x="6911511" y="2397553"/>
            <a:ext cx="343116" cy="343114"/>
          </a:xfrm>
          <a:prstGeom prst="ellipse">
            <a:avLst/>
          </a:prstGeom>
          <a:solidFill>
            <a:schemeClr val="accent2"/>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a:solidFill>
                  <a:srgbClr val="FFFFFF"/>
                </a:solidFill>
                <a:latin typeface="Open Sans"/>
                <a:ea typeface="Open Sans"/>
                <a:cs typeface="Open Sans"/>
                <a:sym typeface="Open Sans"/>
              </a:rPr>
              <a:t>02</a:t>
            </a:r>
            <a:endParaRPr/>
          </a:p>
        </p:txBody>
      </p:sp>
      <p:sp>
        <p:nvSpPr>
          <p:cNvPr id="546" name="Google Shape;546;p55"/>
          <p:cNvSpPr txBox="1"/>
          <p:nvPr/>
        </p:nvSpPr>
        <p:spPr>
          <a:xfrm>
            <a:off x="6149188" y="1115263"/>
            <a:ext cx="1883226" cy="1116459"/>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1">
                <a:solidFill>
                  <a:schemeClr val="dk1"/>
                </a:solidFill>
                <a:latin typeface="Open Sans"/>
                <a:ea typeface="Open Sans"/>
                <a:cs typeface="Open Sans"/>
                <a:sym typeface="Open Sans"/>
              </a:rPr>
              <a:t>Liquidity</a:t>
            </a:r>
            <a:endParaRPr/>
          </a:p>
          <a:p>
            <a:pPr marL="0" marR="0" lvl="0" indent="0" algn="ctr" rtl="0">
              <a:lnSpc>
                <a:spcPct val="120000"/>
              </a:lnSpc>
              <a:spcBef>
                <a:spcPts val="600"/>
              </a:spcBef>
              <a:spcAft>
                <a:spcPts val="0"/>
              </a:spcAft>
              <a:buNone/>
            </a:pPr>
            <a:r>
              <a:rPr lang="en-US" sz="1000">
                <a:solidFill>
                  <a:schemeClr val="dk1"/>
                </a:solidFill>
                <a:latin typeface="Open Sans"/>
                <a:ea typeface="Open Sans"/>
                <a:cs typeface="Open Sans"/>
                <a:sym typeface="Open Sans"/>
              </a:rPr>
              <a:t>Attracting and incentivizing users and market makers to ensure healthy liquidity on the exchange.</a:t>
            </a:r>
            <a:endParaRPr/>
          </a:p>
        </p:txBody>
      </p:sp>
      <p:cxnSp>
        <p:nvCxnSpPr>
          <p:cNvPr id="547" name="Google Shape;547;p55"/>
          <p:cNvCxnSpPr/>
          <p:nvPr/>
        </p:nvCxnSpPr>
        <p:spPr>
          <a:xfrm>
            <a:off x="8564538" y="3640873"/>
            <a:ext cx="0" cy="819615"/>
          </a:xfrm>
          <a:prstGeom prst="straightConnector1">
            <a:avLst/>
          </a:prstGeom>
          <a:noFill/>
          <a:ln w="9525" cap="flat" cmpd="sng">
            <a:solidFill>
              <a:schemeClr val="dk1">
                <a:alpha val="40000"/>
              </a:schemeClr>
            </a:solidFill>
            <a:prstDash val="solid"/>
            <a:miter lim="800000"/>
            <a:headEnd type="none" w="sm" len="sm"/>
            <a:tailEnd type="none" w="sm" len="sm"/>
          </a:ln>
        </p:spPr>
      </p:cxnSp>
      <p:sp>
        <p:nvSpPr>
          <p:cNvPr id="548" name="Google Shape;548;p55"/>
          <p:cNvSpPr/>
          <p:nvPr/>
        </p:nvSpPr>
        <p:spPr>
          <a:xfrm>
            <a:off x="8032414" y="2952141"/>
            <a:ext cx="1075362" cy="1075361"/>
          </a:xfrm>
          <a:prstGeom prst="ellipse">
            <a:avLst/>
          </a:prstGeom>
          <a:solidFill>
            <a:schemeClr val="lt1"/>
          </a:solidFill>
          <a:ln w="25400" cap="flat" cmpd="sng">
            <a:solidFill>
              <a:schemeClr val="accent3"/>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3600" b="1">
                <a:solidFill>
                  <a:schemeClr val="dk1"/>
                </a:solidFill>
                <a:latin typeface="Open Sans"/>
                <a:ea typeface="Open Sans"/>
                <a:cs typeface="Open Sans"/>
                <a:sym typeface="Open Sans"/>
              </a:rPr>
              <a:t>RC</a:t>
            </a:r>
            <a:endParaRPr/>
          </a:p>
        </p:txBody>
      </p:sp>
      <p:sp>
        <p:nvSpPr>
          <p:cNvPr id="549" name="Google Shape;549;p55"/>
          <p:cNvSpPr/>
          <p:nvPr/>
        </p:nvSpPr>
        <p:spPr>
          <a:xfrm>
            <a:off x="8398537" y="4292284"/>
            <a:ext cx="343116" cy="343114"/>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a:solidFill>
                  <a:srgbClr val="FFFFFF"/>
                </a:solidFill>
                <a:latin typeface="Open Sans"/>
                <a:ea typeface="Open Sans"/>
                <a:cs typeface="Open Sans"/>
                <a:sym typeface="Open Sans"/>
              </a:rPr>
              <a:t>03</a:t>
            </a:r>
            <a:endParaRPr/>
          </a:p>
        </p:txBody>
      </p:sp>
      <p:sp>
        <p:nvSpPr>
          <p:cNvPr id="550" name="Google Shape;550;p55"/>
          <p:cNvSpPr txBox="1"/>
          <p:nvPr/>
        </p:nvSpPr>
        <p:spPr>
          <a:xfrm>
            <a:off x="7622925" y="4837901"/>
            <a:ext cx="1883226" cy="1116459"/>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1">
                <a:solidFill>
                  <a:schemeClr val="dk1"/>
                </a:solidFill>
                <a:latin typeface="Open Sans"/>
                <a:ea typeface="Open Sans"/>
                <a:cs typeface="Open Sans"/>
                <a:sym typeface="Open Sans"/>
              </a:rPr>
              <a:t>Regulatory Compliance</a:t>
            </a:r>
            <a:endParaRPr/>
          </a:p>
          <a:p>
            <a:pPr marL="0" marR="0" lvl="0" indent="0" algn="ctr" rtl="0">
              <a:lnSpc>
                <a:spcPct val="120000"/>
              </a:lnSpc>
              <a:spcBef>
                <a:spcPts val="600"/>
              </a:spcBef>
              <a:spcAft>
                <a:spcPts val="0"/>
              </a:spcAft>
              <a:buNone/>
            </a:pPr>
            <a:r>
              <a:rPr lang="en-US" sz="1000">
                <a:solidFill>
                  <a:schemeClr val="dk1"/>
                </a:solidFill>
                <a:latin typeface="Open Sans"/>
                <a:ea typeface="Open Sans"/>
                <a:cs typeface="Open Sans"/>
                <a:sym typeface="Open Sans"/>
              </a:rPr>
              <a:t>Adhering to regulatory requirements and complying with relevant laws and regulations.</a:t>
            </a:r>
            <a:endParaRPr/>
          </a:p>
        </p:txBody>
      </p:sp>
      <p:cxnSp>
        <p:nvCxnSpPr>
          <p:cNvPr id="551" name="Google Shape;551;p55"/>
          <p:cNvCxnSpPr/>
          <p:nvPr/>
        </p:nvCxnSpPr>
        <p:spPr>
          <a:xfrm>
            <a:off x="10075837" y="2560168"/>
            <a:ext cx="0" cy="819615"/>
          </a:xfrm>
          <a:prstGeom prst="straightConnector1">
            <a:avLst/>
          </a:prstGeom>
          <a:noFill/>
          <a:ln w="9525" cap="flat" cmpd="sng">
            <a:solidFill>
              <a:schemeClr val="dk1">
                <a:alpha val="40000"/>
              </a:schemeClr>
            </a:solidFill>
            <a:prstDash val="solid"/>
            <a:miter lim="800000"/>
            <a:headEnd type="none" w="sm" len="sm"/>
            <a:tailEnd type="none" w="sm" len="sm"/>
          </a:ln>
        </p:spPr>
      </p:cxnSp>
      <p:sp>
        <p:nvSpPr>
          <p:cNvPr id="552" name="Google Shape;552;p55"/>
          <p:cNvSpPr/>
          <p:nvPr/>
        </p:nvSpPr>
        <p:spPr>
          <a:xfrm>
            <a:off x="9535978" y="2952141"/>
            <a:ext cx="1075362" cy="1075361"/>
          </a:xfrm>
          <a:prstGeom prst="ellipse">
            <a:avLst/>
          </a:prstGeom>
          <a:solidFill>
            <a:schemeClr val="lt1"/>
          </a:solidFill>
          <a:ln w="25400" cap="flat" cmpd="sng">
            <a:solidFill>
              <a:schemeClr val="accent4"/>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3600" b="1">
                <a:solidFill>
                  <a:schemeClr val="dk1"/>
                </a:solidFill>
                <a:latin typeface="Open Sans"/>
                <a:ea typeface="Open Sans"/>
                <a:cs typeface="Open Sans"/>
                <a:sym typeface="Open Sans"/>
              </a:rPr>
              <a:t>UX</a:t>
            </a:r>
            <a:endParaRPr/>
          </a:p>
        </p:txBody>
      </p:sp>
      <p:sp>
        <p:nvSpPr>
          <p:cNvPr id="553" name="Google Shape;553;p55"/>
          <p:cNvSpPr/>
          <p:nvPr/>
        </p:nvSpPr>
        <p:spPr>
          <a:xfrm>
            <a:off x="9918638" y="2397553"/>
            <a:ext cx="343116" cy="343114"/>
          </a:xfrm>
          <a:prstGeom prst="ellipse">
            <a:avLst/>
          </a:prstGeom>
          <a:solidFill>
            <a:schemeClr val="accent4"/>
          </a:solidFill>
          <a:ln>
            <a:noFill/>
          </a:ln>
        </p:spPr>
        <p:txBody>
          <a:bodyPr spcFirstLastPara="1" wrap="square" lIns="0" tIns="0" rIns="0" bIns="0" anchor="ctr" anchorCtr="0">
            <a:noAutofit/>
          </a:bodyPr>
          <a:lstStyle/>
          <a:p>
            <a:pPr marL="0" marR="0" lvl="0" indent="0" algn="ctr" rtl="0">
              <a:lnSpc>
                <a:spcPct val="80000"/>
              </a:lnSpc>
              <a:spcBef>
                <a:spcPts val="0"/>
              </a:spcBef>
              <a:spcAft>
                <a:spcPts val="0"/>
              </a:spcAft>
              <a:buNone/>
            </a:pPr>
            <a:r>
              <a:rPr lang="en-US" sz="1000">
                <a:solidFill>
                  <a:srgbClr val="FFFFFF"/>
                </a:solidFill>
                <a:latin typeface="Open Sans"/>
                <a:ea typeface="Open Sans"/>
                <a:cs typeface="Open Sans"/>
                <a:sym typeface="Open Sans"/>
              </a:rPr>
              <a:t>04</a:t>
            </a:r>
            <a:endParaRPr/>
          </a:p>
        </p:txBody>
      </p:sp>
      <p:sp>
        <p:nvSpPr>
          <p:cNvPr id="554" name="Google Shape;554;p55"/>
          <p:cNvSpPr txBox="1"/>
          <p:nvPr/>
        </p:nvSpPr>
        <p:spPr>
          <a:xfrm>
            <a:off x="9148583" y="1115263"/>
            <a:ext cx="1883226" cy="1116459"/>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1">
                <a:solidFill>
                  <a:schemeClr val="dk1"/>
                </a:solidFill>
                <a:latin typeface="Open Sans"/>
                <a:ea typeface="Open Sans"/>
                <a:cs typeface="Open Sans"/>
                <a:sym typeface="Open Sans"/>
              </a:rPr>
              <a:t>User Experience</a:t>
            </a:r>
            <a:endParaRPr/>
          </a:p>
          <a:p>
            <a:pPr marL="0" marR="0" lvl="0" indent="0" algn="ctr" rtl="0">
              <a:lnSpc>
                <a:spcPct val="120000"/>
              </a:lnSpc>
              <a:spcBef>
                <a:spcPts val="600"/>
              </a:spcBef>
              <a:spcAft>
                <a:spcPts val="0"/>
              </a:spcAft>
              <a:buNone/>
            </a:pPr>
            <a:r>
              <a:rPr lang="en-US" sz="1000">
                <a:solidFill>
                  <a:schemeClr val="dk1"/>
                </a:solidFill>
                <a:latin typeface="Open Sans"/>
                <a:ea typeface="Open Sans"/>
                <a:cs typeface="Open Sans"/>
                <a:sym typeface="Open Sans"/>
              </a:rPr>
              <a:t>Prioritizing a seamless and intuitive user experience to drive adoption and user satisfaction.</a:t>
            </a:r>
            <a:endParaRPr/>
          </a:p>
        </p:txBody>
      </p:sp>
      <p:sp>
        <p:nvSpPr>
          <p:cNvPr id="555" name="Google Shape;555;p55"/>
          <p:cNvSpPr txBox="1"/>
          <p:nvPr/>
        </p:nvSpPr>
        <p:spPr>
          <a:xfrm>
            <a:off x="1714501" y="2560168"/>
            <a:ext cx="2330544" cy="818494"/>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000" b="0" i="0">
                <a:solidFill>
                  <a:srgbClr val="D1D5DB"/>
                </a:solidFill>
                <a:latin typeface="Arial"/>
                <a:ea typeface="Arial"/>
                <a:cs typeface="Arial"/>
                <a:sym typeface="Arial"/>
              </a:rPr>
              <a:t>Interoperability between different blockchain networks and addressing liquidity concerns are significant challenges that developers must tackle. </a:t>
            </a:r>
            <a:endParaRPr sz="10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6"/>
          <p:cNvSpPr txBox="1">
            <a:spLocks noGrp="1"/>
          </p:cNvSpPr>
          <p:nvPr>
            <p:ph type="title"/>
          </p:nvPr>
        </p:nvSpPr>
        <p:spPr>
          <a:xfrm>
            <a:off x="1051400" y="1929022"/>
            <a:ext cx="4381500" cy="170307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4400"/>
              <a:buFont typeface="Montserrat"/>
              <a:buNone/>
            </a:pPr>
            <a:r>
              <a:rPr lang="en-US"/>
              <a:t>Tools</a:t>
            </a:r>
            <a:br>
              <a:rPr lang="en-US"/>
            </a:br>
            <a:r>
              <a:rPr lang="en-US">
                <a:solidFill>
                  <a:srgbClr val="2574FB"/>
                </a:solidFill>
              </a:rPr>
              <a:t>Technologies</a:t>
            </a:r>
            <a:endParaRPr/>
          </a:p>
        </p:txBody>
      </p:sp>
      <p:sp>
        <p:nvSpPr>
          <p:cNvPr id="561" name="Google Shape;561;p56"/>
          <p:cNvSpPr txBox="1"/>
          <p:nvPr/>
        </p:nvSpPr>
        <p:spPr>
          <a:xfrm>
            <a:off x="1051400" y="3467516"/>
            <a:ext cx="3537378" cy="1297406"/>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100">
                <a:solidFill>
                  <a:srgbClr val="D1D5DB"/>
                </a:solidFill>
                <a:latin typeface="Arial"/>
                <a:ea typeface="Arial"/>
                <a:cs typeface="Arial"/>
                <a:sym typeface="Arial"/>
              </a:rPr>
              <a:t>V</a:t>
            </a:r>
            <a:r>
              <a:rPr lang="en-US" sz="1100" b="0" i="0">
                <a:solidFill>
                  <a:srgbClr val="D1D5DB"/>
                </a:solidFill>
                <a:latin typeface="Arial"/>
                <a:ea typeface="Arial"/>
                <a:cs typeface="Arial"/>
                <a:sym typeface="Arial"/>
              </a:rPr>
              <a:t>arious tools and technologies utilized in our project or organization. We leverage a range of cutting-edge tools and technologies to streamline processes, enhance efficiency, and drive innovation. Our tech stack includes industry-leading software and hardware solutions that empower us to deliver high-quality results and stay at the forefront of our field.</a:t>
            </a:r>
            <a:endParaRPr sz="1100">
              <a:solidFill>
                <a:schemeClr val="dk1"/>
              </a:solidFill>
              <a:latin typeface="Open Sans"/>
              <a:ea typeface="Open Sans"/>
              <a:cs typeface="Open Sans"/>
              <a:sym typeface="Open Sans"/>
            </a:endParaRPr>
          </a:p>
        </p:txBody>
      </p:sp>
      <p:pic>
        <p:nvPicPr>
          <p:cNvPr id="562" name="Google Shape;562;p56" descr="Node.js&quot; Icon - Download for free – Iconduck"/>
          <p:cNvPicPr preferRelativeResize="0">
            <a:picLocks noGrp="1"/>
          </p:cNvPicPr>
          <p:nvPr>
            <p:ph type="pic" idx="7"/>
          </p:nvPr>
        </p:nvPicPr>
        <p:blipFill rotWithShape="1">
          <a:blip r:embed="rId3">
            <a:alphaModFix/>
          </a:blip>
          <a:srcRect l="-6387" r="-6387"/>
          <a:stretch/>
        </p:blipFill>
        <p:spPr>
          <a:xfrm>
            <a:off x="7469078" y="873865"/>
            <a:ext cx="1080000" cy="1080000"/>
          </a:xfrm>
          <a:prstGeom prst="rect">
            <a:avLst/>
          </a:prstGeom>
          <a:noFill/>
          <a:ln>
            <a:noFill/>
          </a:ln>
        </p:spPr>
      </p:pic>
      <p:pic>
        <p:nvPicPr>
          <p:cNvPr id="563" name="Google Shape;563;p56"/>
          <p:cNvPicPr preferRelativeResize="0">
            <a:picLocks noGrp="1"/>
          </p:cNvPicPr>
          <p:nvPr>
            <p:ph type="pic" idx="3"/>
          </p:nvPr>
        </p:nvPicPr>
        <p:blipFill rotWithShape="1">
          <a:blip r:embed="rId4">
            <a:alphaModFix/>
          </a:blip>
          <a:srcRect/>
          <a:stretch/>
        </p:blipFill>
        <p:spPr>
          <a:xfrm>
            <a:off x="9186530" y="1784679"/>
            <a:ext cx="1080000" cy="1080000"/>
          </a:xfrm>
          <a:prstGeom prst="rect">
            <a:avLst/>
          </a:prstGeom>
          <a:noFill/>
          <a:ln>
            <a:noFill/>
          </a:ln>
        </p:spPr>
      </p:pic>
      <p:pic>
        <p:nvPicPr>
          <p:cNvPr id="564" name="Google Shape;564;p56" descr="MongoDB – Medium"/>
          <p:cNvPicPr preferRelativeResize="0">
            <a:picLocks noGrp="1"/>
          </p:cNvPicPr>
          <p:nvPr>
            <p:ph type="pic" idx="4"/>
          </p:nvPr>
        </p:nvPicPr>
        <p:blipFill rotWithShape="1">
          <a:blip r:embed="rId5">
            <a:alphaModFix/>
          </a:blip>
          <a:srcRect/>
          <a:stretch/>
        </p:blipFill>
        <p:spPr>
          <a:xfrm>
            <a:off x="9186530" y="3681831"/>
            <a:ext cx="1080000" cy="1080000"/>
          </a:xfrm>
          <a:prstGeom prst="rect">
            <a:avLst/>
          </a:prstGeom>
          <a:noFill/>
          <a:ln>
            <a:noFill/>
          </a:ln>
        </p:spPr>
      </p:pic>
      <p:pic>
        <p:nvPicPr>
          <p:cNvPr id="565" name="Google Shape;565;p56" descr="web3js Logo PNG Vector (SVG) Free Download"/>
          <p:cNvPicPr preferRelativeResize="0">
            <a:picLocks noGrp="1"/>
          </p:cNvPicPr>
          <p:nvPr>
            <p:ph type="pic" idx="5"/>
          </p:nvPr>
        </p:nvPicPr>
        <p:blipFill rotWithShape="1">
          <a:blip r:embed="rId6">
            <a:alphaModFix/>
          </a:blip>
          <a:srcRect t="-3380" b="-3381"/>
          <a:stretch/>
        </p:blipFill>
        <p:spPr>
          <a:xfrm>
            <a:off x="5751626" y="1784679"/>
            <a:ext cx="1080000" cy="1080000"/>
          </a:xfrm>
          <a:prstGeom prst="rect">
            <a:avLst/>
          </a:prstGeom>
          <a:noFill/>
          <a:ln>
            <a:noFill/>
          </a:ln>
        </p:spPr>
      </p:pic>
      <p:pic>
        <p:nvPicPr>
          <p:cNvPr id="566" name="Google Shape;566;p56"/>
          <p:cNvPicPr preferRelativeResize="0">
            <a:picLocks noGrp="1"/>
          </p:cNvPicPr>
          <p:nvPr>
            <p:ph type="pic" idx="6"/>
          </p:nvPr>
        </p:nvPicPr>
        <p:blipFill rotWithShape="1">
          <a:blip r:embed="rId7">
            <a:alphaModFix/>
          </a:blip>
          <a:srcRect t="-7500" b="-7500"/>
          <a:stretch/>
        </p:blipFill>
        <p:spPr>
          <a:xfrm>
            <a:off x="5751626" y="3676946"/>
            <a:ext cx="1080000" cy="1080000"/>
          </a:xfrm>
          <a:prstGeom prst="rect">
            <a:avLst/>
          </a:prstGeom>
          <a:noFill/>
          <a:ln>
            <a:noFill/>
          </a:ln>
        </p:spPr>
      </p:pic>
      <p:pic>
        <p:nvPicPr>
          <p:cNvPr id="567" name="Google Shape;567;p56" descr="Figma Logo - PNG and Vector - Logo Download"/>
          <p:cNvPicPr preferRelativeResize="0">
            <a:picLocks noGrp="1"/>
          </p:cNvPicPr>
          <p:nvPr>
            <p:ph type="pic" idx="8"/>
          </p:nvPr>
        </p:nvPicPr>
        <p:blipFill rotWithShape="1">
          <a:blip r:embed="rId8">
            <a:alphaModFix/>
          </a:blip>
          <a:srcRect/>
          <a:stretch/>
        </p:blipFill>
        <p:spPr>
          <a:xfrm>
            <a:off x="7469078" y="4756946"/>
            <a:ext cx="1080000" cy="1080000"/>
          </a:xfrm>
          <a:prstGeom prst="rect">
            <a:avLst/>
          </a:prstGeom>
          <a:noFill/>
          <a:ln>
            <a:noFill/>
          </a:ln>
        </p:spPr>
      </p:pic>
      <p:pic>
        <p:nvPicPr>
          <p:cNvPr id="568" name="Google Shape;568;p56" descr="Gear - Free interface icons"/>
          <p:cNvPicPr preferRelativeResize="0">
            <a:picLocks noGrp="1"/>
          </p:cNvPicPr>
          <p:nvPr>
            <p:ph type="pic" idx="2"/>
          </p:nvPr>
        </p:nvPicPr>
        <p:blipFill rotWithShape="1">
          <a:blip r:embed="rId9">
            <a:alphaModFix/>
          </a:blip>
          <a:srcRect/>
          <a:stretch/>
        </p:blipFill>
        <p:spPr>
          <a:xfrm>
            <a:off x="7091360" y="2509244"/>
            <a:ext cx="1835435" cy="18354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7"/>
          <p:cNvSpPr txBox="1">
            <a:spLocks noGrp="1"/>
          </p:cNvSpPr>
          <p:nvPr>
            <p:ph type="title"/>
          </p:nvPr>
        </p:nvSpPr>
        <p:spPr>
          <a:xfrm>
            <a:off x="1714500" y="1929245"/>
            <a:ext cx="3377615" cy="1312885"/>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accent1"/>
              </a:buClr>
              <a:buSzPts val="4400"/>
              <a:buFont typeface="Montserrat"/>
              <a:buNone/>
            </a:pPr>
            <a:r>
              <a:rPr lang="en-US" dirty="0">
                <a:solidFill>
                  <a:schemeClr val="accent1"/>
                </a:solidFill>
              </a:rPr>
              <a:t>Final</a:t>
            </a:r>
            <a:r>
              <a:rPr lang="en-US" dirty="0"/>
              <a:t> </a:t>
            </a:r>
            <a:br>
              <a:rPr lang="en-US" dirty="0"/>
            </a:br>
            <a:r>
              <a:rPr lang="en-US" dirty="0"/>
              <a:t>Conclusion</a:t>
            </a:r>
            <a:endParaRPr dirty="0"/>
          </a:p>
        </p:txBody>
      </p:sp>
      <p:sp>
        <p:nvSpPr>
          <p:cNvPr id="574" name="Google Shape;574;p57"/>
          <p:cNvSpPr/>
          <p:nvPr/>
        </p:nvSpPr>
        <p:spPr>
          <a:xfrm flipH="1">
            <a:off x="5092116" y="2288461"/>
            <a:ext cx="3296303" cy="953669"/>
          </a:xfrm>
          <a:prstGeom prst="homePlate">
            <a:avLst>
              <a:gd name="adj" fmla="val 50000"/>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72000" tIns="45700" rIns="288000" bIns="45700" anchor="ctr" anchorCtr="0">
            <a:noAutofit/>
          </a:bodyPr>
          <a:lstStyle/>
          <a:p>
            <a:pPr marL="0" marR="0" lvl="0" indent="0" algn="r" rtl="0">
              <a:lnSpc>
                <a:spcPct val="120000"/>
              </a:lnSpc>
              <a:spcBef>
                <a:spcPts val="0"/>
              </a:spcBef>
              <a:spcAft>
                <a:spcPts val="0"/>
              </a:spcAft>
              <a:buNone/>
            </a:pPr>
            <a:r>
              <a:rPr lang="en-US" sz="1200" b="1">
                <a:solidFill>
                  <a:schemeClr val="dk1"/>
                </a:solidFill>
                <a:latin typeface="Open Sans"/>
                <a:ea typeface="Open Sans"/>
                <a:cs typeface="Open Sans"/>
                <a:sym typeface="Open Sans"/>
              </a:rPr>
              <a:t>Recap</a:t>
            </a:r>
            <a:endParaRPr/>
          </a:p>
          <a:p>
            <a:pPr marL="0" marR="0" lvl="0" indent="0" algn="r" rtl="0">
              <a:lnSpc>
                <a:spcPct val="120000"/>
              </a:lnSpc>
              <a:spcBef>
                <a:spcPts val="600"/>
              </a:spcBef>
              <a:spcAft>
                <a:spcPts val="0"/>
              </a:spcAft>
              <a:buNone/>
            </a:pPr>
            <a:r>
              <a:rPr lang="en-US" sz="1000">
                <a:solidFill>
                  <a:schemeClr val="dk1"/>
                </a:solidFill>
                <a:latin typeface="Open Sans"/>
                <a:ea typeface="Open Sans"/>
                <a:cs typeface="Open Sans"/>
                <a:sym typeface="Open Sans"/>
              </a:rPr>
              <a:t>Summarizing the achievements and contributions of DEX project.</a:t>
            </a:r>
            <a:endParaRPr/>
          </a:p>
        </p:txBody>
      </p:sp>
      <p:sp>
        <p:nvSpPr>
          <p:cNvPr id="575" name="Google Shape;575;p57"/>
          <p:cNvSpPr/>
          <p:nvPr/>
        </p:nvSpPr>
        <p:spPr>
          <a:xfrm flipH="1">
            <a:off x="5248657" y="3687030"/>
            <a:ext cx="3139763" cy="953669"/>
          </a:xfrm>
          <a:prstGeom prst="homePlate">
            <a:avLst>
              <a:gd name="adj" fmla="val 50000"/>
            </a:avLst>
          </a:prstGeom>
          <a:solidFill>
            <a:schemeClr val="lt1"/>
          </a:solidFill>
          <a:ln w="25400" cap="flat" cmpd="sng">
            <a:solidFill>
              <a:schemeClr val="accent3"/>
            </a:solidFill>
            <a:prstDash val="solid"/>
            <a:miter lim="800000"/>
            <a:headEnd type="none" w="sm" len="sm"/>
            <a:tailEnd type="none" w="sm" len="sm"/>
          </a:ln>
        </p:spPr>
        <p:txBody>
          <a:bodyPr spcFirstLastPara="1" wrap="square" lIns="72000" tIns="45700" rIns="288000" bIns="45700" anchor="ctr" anchorCtr="0">
            <a:noAutofit/>
          </a:bodyPr>
          <a:lstStyle/>
          <a:p>
            <a:pPr marL="0" marR="0" lvl="0" indent="0" algn="r" rtl="0">
              <a:lnSpc>
                <a:spcPct val="120000"/>
              </a:lnSpc>
              <a:spcBef>
                <a:spcPts val="0"/>
              </a:spcBef>
              <a:spcAft>
                <a:spcPts val="0"/>
              </a:spcAft>
              <a:buNone/>
            </a:pPr>
            <a:r>
              <a:rPr lang="en-US" sz="1200" b="1">
                <a:solidFill>
                  <a:schemeClr val="dk1"/>
                </a:solidFill>
                <a:latin typeface="Open Sans"/>
                <a:ea typeface="Open Sans"/>
                <a:cs typeface="Open Sans"/>
                <a:sym typeface="Open Sans"/>
              </a:rPr>
              <a:t>Acknowledgments </a:t>
            </a:r>
            <a:endParaRPr/>
          </a:p>
          <a:p>
            <a:pPr marL="0" marR="0" lvl="0" indent="0" algn="r" rtl="0">
              <a:lnSpc>
                <a:spcPct val="120000"/>
              </a:lnSpc>
              <a:spcBef>
                <a:spcPts val="600"/>
              </a:spcBef>
              <a:spcAft>
                <a:spcPts val="0"/>
              </a:spcAft>
              <a:buNone/>
            </a:pPr>
            <a:r>
              <a:rPr lang="en-US" sz="1000">
                <a:solidFill>
                  <a:schemeClr val="dk1"/>
                </a:solidFill>
                <a:latin typeface="Open Sans"/>
                <a:ea typeface="Open Sans"/>
                <a:cs typeface="Open Sans"/>
                <a:sym typeface="Open Sans"/>
              </a:rPr>
              <a:t>Expressing gratitude to advisors, mentors, and contributors for their support.</a:t>
            </a:r>
            <a:endParaRPr/>
          </a:p>
        </p:txBody>
      </p:sp>
      <p:sp>
        <p:nvSpPr>
          <p:cNvPr id="576" name="Google Shape;576;p57"/>
          <p:cNvSpPr/>
          <p:nvPr/>
        </p:nvSpPr>
        <p:spPr>
          <a:xfrm>
            <a:off x="8542379" y="2885966"/>
            <a:ext cx="2887622" cy="953669"/>
          </a:xfrm>
          <a:prstGeom prst="homePlate">
            <a:avLst>
              <a:gd name="adj" fmla="val 50000"/>
            </a:avLst>
          </a:prstGeom>
          <a:solidFill>
            <a:schemeClr val="lt1"/>
          </a:solidFill>
          <a:ln w="25400" cap="flat" cmpd="sng">
            <a:solidFill>
              <a:schemeClr val="accent2"/>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l" rtl="0">
              <a:lnSpc>
                <a:spcPct val="120000"/>
              </a:lnSpc>
              <a:spcBef>
                <a:spcPts val="0"/>
              </a:spcBef>
              <a:spcAft>
                <a:spcPts val="0"/>
              </a:spcAft>
              <a:buNone/>
            </a:pPr>
            <a:r>
              <a:rPr lang="en-US" sz="1200" b="1">
                <a:solidFill>
                  <a:schemeClr val="dk1"/>
                </a:solidFill>
                <a:latin typeface="Open Sans"/>
                <a:ea typeface="Open Sans"/>
                <a:cs typeface="Open Sans"/>
                <a:sym typeface="Open Sans"/>
              </a:rPr>
              <a:t>Potential Impact </a:t>
            </a:r>
            <a:endParaRPr/>
          </a:p>
          <a:p>
            <a:pPr marL="0" marR="0" lvl="0" indent="0" algn="l" rtl="0">
              <a:lnSpc>
                <a:spcPct val="120000"/>
              </a:lnSpc>
              <a:spcBef>
                <a:spcPts val="600"/>
              </a:spcBef>
              <a:spcAft>
                <a:spcPts val="0"/>
              </a:spcAft>
              <a:buNone/>
            </a:pPr>
            <a:r>
              <a:rPr lang="en-US" sz="1000">
                <a:solidFill>
                  <a:schemeClr val="dk1"/>
                </a:solidFill>
                <a:latin typeface="Open Sans"/>
                <a:ea typeface="Open Sans"/>
                <a:cs typeface="Open Sans"/>
                <a:sym typeface="Open Sans"/>
              </a:rPr>
              <a:t>Highlighting the transformative of DEX in revolutionizing crypto  trading.</a:t>
            </a:r>
            <a:endParaRPr/>
          </a:p>
        </p:txBody>
      </p:sp>
      <p:sp>
        <p:nvSpPr>
          <p:cNvPr id="577" name="Google Shape;577;p57"/>
          <p:cNvSpPr/>
          <p:nvPr/>
        </p:nvSpPr>
        <p:spPr>
          <a:xfrm>
            <a:off x="7189175" y="2403604"/>
            <a:ext cx="1036897" cy="603673"/>
          </a:xfrm>
          <a:custGeom>
            <a:avLst/>
            <a:gdLst/>
            <a:ahLst/>
            <a:cxnLst/>
            <a:rect l="l" t="t" r="r" b="b"/>
            <a:pathLst>
              <a:path w="730" h="425" extrusionOk="0">
                <a:moveTo>
                  <a:pt x="730" y="0"/>
                </a:moveTo>
                <a:lnTo>
                  <a:pt x="0" y="425"/>
                </a:lnTo>
                <a:lnTo>
                  <a:pt x="730" y="425"/>
                </a:lnTo>
                <a:lnTo>
                  <a:pt x="73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sp>
        <p:nvSpPr>
          <p:cNvPr id="578" name="Google Shape;578;p57"/>
          <p:cNvSpPr/>
          <p:nvPr/>
        </p:nvSpPr>
        <p:spPr>
          <a:xfrm>
            <a:off x="8562708" y="3549873"/>
            <a:ext cx="1099395" cy="82384"/>
          </a:xfrm>
          <a:custGeom>
            <a:avLst/>
            <a:gdLst/>
            <a:ahLst/>
            <a:cxnLst/>
            <a:rect l="l" t="t" r="r" b="b"/>
            <a:pathLst>
              <a:path w="774" h="58" extrusionOk="0">
                <a:moveTo>
                  <a:pt x="689" y="0"/>
                </a:moveTo>
                <a:lnTo>
                  <a:pt x="100" y="0"/>
                </a:lnTo>
                <a:lnTo>
                  <a:pt x="100" y="58"/>
                </a:lnTo>
                <a:lnTo>
                  <a:pt x="0" y="58"/>
                </a:lnTo>
                <a:lnTo>
                  <a:pt x="0" y="58"/>
                </a:lnTo>
                <a:lnTo>
                  <a:pt x="774" y="58"/>
                </a:lnTo>
                <a:lnTo>
                  <a:pt x="689"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sp>
        <p:nvSpPr>
          <p:cNvPr id="579" name="Google Shape;579;p57"/>
          <p:cNvSpPr/>
          <p:nvPr/>
        </p:nvSpPr>
        <p:spPr>
          <a:xfrm>
            <a:off x="7537175" y="3643619"/>
            <a:ext cx="666171" cy="392032"/>
          </a:xfrm>
          <a:custGeom>
            <a:avLst/>
            <a:gdLst/>
            <a:ahLst/>
            <a:cxnLst/>
            <a:rect l="l" t="t" r="r" b="b"/>
            <a:pathLst>
              <a:path w="469" h="276" extrusionOk="0">
                <a:moveTo>
                  <a:pt x="469" y="0"/>
                </a:moveTo>
                <a:lnTo>
                  <a:pt x="0" y="276"/>
                </a:lnTo>
                <a:lnTo>
                  <a:pt x="469" y="276"/>
                </a:lnTo>
                <a:lnTo>
                  <a:pt x="469"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sp>
        <p:nvSpPr>
          <p:cNvPr id="580" name="Google Shape;580;p57"/>
          <p:cNvSpPr/>
          <p:nvPr/>
        </p:nvSpPr>
        <p:spPr>
          <a:xfrm>
            <a:off x="8348649" y="1957597"/>
            <a:ext cx="214058" cy="3709673"/>
          </a:xfrm>
          <a:prstGeom prst="rect">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81" name="Google Shape;581;p57"/>
          <p:cNvSpPr/>
          <p:nvPr/>
        </p:nvSpPr>
        <p:spPr>
          <a:xfrm>
            <a:off x="8148589" y="5578214"/>
            <a:ext cx="629355" cy="1294485"/>
          </a:xfrm>
          <a:custGeom>
            <a:avLst/>
            <a:gdLst/>
            <a:ahLst/>
            <a:cxnLst/>
            <a:rect l="l" t="t" r="r" b="b"/>
            <a:pathLst>
              <a:path w="14575" h="17359" extrusionOk="0">
                <a:moveTo>
                  <a:pt x="10446" y="0"/>
                </a:moveTo>
                <a:lnTo>
                  <a:pt x="14575" y="17358"/>
                </a:lnTo>
                <a:lnTo>
                  <a:pt x="0" y="17359"/>
                </a:lnTo>
                <a:lnTo>
                  <a:pt x="4064" y="0"/>
                </a:lnTo>
                <a:lnTo>
                  <a:pt x="10446" y="0"/>
                </a:lnTo>
                <a:close/>
              </a:path>
            </a:pathLst>
          </a:cu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sp>
        <p:nvSpPr>
          <p:cNvPr id="582" name="Google Shape;582;p57"/>
          <p:cNvSpPr/>
          <p:nvPr/>
        </p:nvSpPr>
        <p:spPr>
          <a:xfrm>
            <a:off x="8244537" y="5578214"/>
            <a:ext cx="431804" cy="745714"/>
          </a:xfrm>
          <a:custGeom>
            <a:avLst/>
            <a:gdLst/>
            <a:ahLst/>
            <a:cxnLst/>
            <a:rect l="l" t="t" r="r" b="b"/>
            <a:pathLst>
              <a:path w="304" h="525" extrusionOk="0">
                <a:moveTo>
                  <a:pt x="250" y="0"/>
                </a:moveTo>
                <a:lnTo>
                  <a:pt x="304" y="506"/>
                </a:lnTo>
                <a:lnTo>
                  <a:pt x="155" y="525"/>
                </a:lnTo>
                <a:lnTo>
                  <a:pt x="0" y="506"/>
                </a:lnTo>
                <a:lnTo>
                  <a:pt x="5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sp>
        <p:nvSpPr>
          <p:cNvPr id="583" name="Google Shape;583;p57"/>
          <p:cNvSpPr/>
          <p:nvPr/>
        </p:nvSpPr>
        <p:spPr>
          <a:xfrm>
            <a:off x="8298513" y="1738854"/>
            <a:ext cx="325273" cy="323853"/>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Roboto Light"/>
              <a:ea typeface="Roboto Light"/>
              <a:cs typeface="Roboto Light"/>
              <a:sym typeface="Roboto Light"/>
            </a:endParaRPr>
          </a:p>
        </p:txBody>
      </p:sp>
      <p:sp>
        <p:nvSpPr>
          <p:cNvPr id="584" name="Google Shape;584;p57"/>
          <p:cNvSpPr txBox="1"/>
          <p:nvPr/>
        </p:nvSpPr>
        <p:spPr>
          <a:xfrm>
            <a:off x="1719152" y="3242130"/>
            <a:ext cx="2353003" cy="1372492"/>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000" b="0" i="0">
                <a:solidFill>
                  <a:srgbClr val="D1D5DB"/>
                </a:solidFill>
                <a:latin typeface="Arial"/>
                <a:ea typeface="Arial"/>
                <a:cs typeface="Arial"/>
                <a:sym typeface="Arial"/>
              </a:rPr>
              <a:t>In conclusion, decentralized exchanges (DEXs) hold tremendous potential in revolutionizing the way we trade and interact with cryptocurrencies. By eliminating intermediaries and relying on blockchain technology, DEXs offer enhanced security, transparency, and control over users' assets.</a:t>
            </a:r>
            <a:endParaRPr sz="10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8"/>
          <p:cNvSpPr>
            <a:spLocks noGrp="1"/>
          </p:cNvSpPr>
          <p:nvPr>
            <p:ph type="pic" idx="2"/>
          </p:nvPr>
        </p:nvSpPr>
        <p:spPr>
          <a:xfrm>
            <a:off x="0" y="0"/>
            <a:ext cx="12192000" cy="6858000"/>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590" name="Google Shape;590;p58"/>
          <p:cNvSpPr/>
          <p:nvPr/>
        </p:nvSpPr>
        <p:spPr>
          <a:xfrm>
            <a:off x="0" y="0"/>
            <a:ext cx="12192000" cy="6858000"/>
          </a:xfrm>
          <a:prstGeom prst="rect">
            <a:avLst/>
          </a:pr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1" name="Google Shape;591;p58"/>
          <p:cNvSpPr/>
          <p:nvPr/>
        </p:nvSpPr>
        <p:spPr>
          <a:xfrm>
            <a:off x="3528647" y="0"/>
            <a:ext cx="7033846" cy="7033846"/>
          </a:xfrm>
          <a:prstGeom prst="ellipse">
            <a:avLst/>
          </a:prstGeom>
          <a:noFill/>
          <a:ln w="12700" cap="flat" cmpd="sng">
            <a:solidFill>
              <a:schemeClr val="dk1">
                <a:alpha val="2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2" name="Google Shape;592;p58"/>
          <p:cNvSpPr/>
          <p:nvPr/>
        </p:nvSpPr>
        <p:spPr>
          <a:xfrm>
            <a:off x="1079969" y="-2353445"/>
            <a:ext cx="8625290" cy="8625290"/>
          </a:xfrm>
          <a:prstGeom prst="ellipse">
            <a:avLst/>
          </a:prstGeom>
          <a:noFill/>
          <a:ln w="12700" cap="flat" cmpd="sng">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3" name="Google Shape;593;p58"/>
          <p:cNvSpPr/>
          <p:nvPr/>
        </p:nvSpPr>
        <p:spPr>
          <a:xfrm>
            <a:off x="9571931" y="1072224"/>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4" name="Google Shape;594;p58"/>
          <p:cNvSpPr/>
          <p:nvPr/>
        </p:nvSpPr>
        <p:spPr>
          <a:xfrm>
            <a:off x="4764275" y="6177783"/>
            <a:ext cx="106878" cy="106878"/>
          </a:xfrm>
          <a:prstGeom prst="ellipse">
            <a:avLst/>
          </a:prstGeom>
          <a:gradFill>
            <a:gsLst>
              <a:gs pos="0">
                <a:schemeClr val="accent3"/>
              </a:gs>
              <a:gs pos="100000">
                <a:schemeClr val="accen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95" name="Google Shape;595;p58"/>
          <p:cNvSpPr txBox="1"/>
          <p:nvPr/>
        </p:nvSpPr>
        <p:spPr>
          <a:xfrm>
            <a:off x="1536699" y="3087912"/>
            <a:ext cx="9118602" cy="1783443"/>
          </a:xfrm>
          <a:prstGeom prst="rect">
            <a:avLst/>
          </a:prstGeom>
          <a:noFill/>
          <a:ln>
            <a:noFill/>
          </a:ln>
        </p:spPr>
        <p:txBody>
          <a:bodyPr spcFirstLastPara="1" wrap="square" lIns="0" tIns="192000" rIns="0" bIns="0" anchor="t" anchorCtr="0">
            <a:noAutofit/>
          </a:bodyPr>
          <a:lstStyle/>
          <a:p>
            <a:pPr marL="0" marR="0" lvl="0" indent="0" algn="ctr" rtl="0">
              <a:lnSpc>
                <a:spcPct val="75000"/>
              </a:lnSpc>
              <a:spcBef>
                <a:spcPts val="0"/>
              </a:spcBef>
              <a:spcAft>
                <a:spcPts val="0"/>
              </a:spcAft>
              <a:buClr>
                <a:srgbClr val="FFFFFF"/>
              </a:buClr>
              <a:buSzPts val="5400"/>
              <a:buFont typeface="Montserrat"/>
              <a:buNone/>
            </a:pPr>
            <a:r>
              <a:rPr lang="en-US" sz="5400" b="1">
                <a:solidFill>
                  <a:srgbClr val="FFFFFF"/>
                </a:solidFill>
                <a:latin typeface="Montserrat"/>
                <a:ea typeface="Montserrat"/>
                <a:cs typeface="Montserrat"/>
                <a:sym typeface="Montserrat"/>
              </a:rPr>
              <a:t>THANKS</a:t>
            </a:r>
            <a:endParaRPr/>
          </a:p>
        </p:txBody>
      </p:sp>
      <p:sp>
        <p:nvSpPr>
          <p:cNvPr id="596" name="Google Shape;596;p58"/>
          <p:cNvSpPr txBox="1"/>
          <p:nvPr/>
        </p:nvSpPr>
        <p:spPr>
          <a:xfrm>
            <a:off x="1991948" y="4700750"/>
            <a:ext cx="8351678" cy="520592"/>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0" i="0">
                <a:solidFill>
                  <a:srgbClr val="ECECF1"/>
                </a:solidFill>
                <a:latin typeface="Arial"/>
                <a:ea typeface="Arial"/>
                <a:cs typeface="Arial"/>
                <a:sym typeface="Arial"/>
              </a:rPr>
              <a:t>for listening us carefully and we hope </a:t>
            </a:r>
            <a:r>
              <a:rPr lang="en-US" sz="1200" b="0" i="0">
                <a:solidFill>
                  <a:srgbClr val="D1D5DB"/>
                </a:solidFill>
                <a:latin typeface="Arial"/>
                <a:ea typeface="Arial"/>
                <a:cs typeface="Arial"/>
                <a:sym typeface="Arial"/>
              </a:rPr>
              <a:t>that we were able to provide you with the information you were seeking. If you have any further questions or need assistance with anything else, please feel free to ask. We're here to help!</a:t>
            </a:r>
            <a:endParaRPr sz="1200">
              <a:solidFill>
                <a:srgbClr val="FFFFFF"/>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9"/>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3600"/>
              <a:buFont typeface="Montserrat"/>
              <a:buNone/>
            </a:pPr>
            <a:r>
              <a:rPr lang="en-US"/>
              <a:t>Laptop</a:t>
            </a:r>
            <a:br>
              <a:rPr lang="en-US"/>
            </a:br>
            <a:r>
              <a:rPr lang="en-US"/>
              <a:t>Device</a:t>
            </a:r>
            <a:br>
              <a:rPr lang="en-US"/>
            </a:br>
            <a:r>
              <a:rPr lang="en-US"/>
              <a:t>View</a:t>
            </a:r>
            <a:endParaRPr/>
          </a:p>
        </p:txBody>
      </p:sp>
      <p:sp>
        <p:nvSpPr>
          <p:cNvPr id="602" name="Google Shape;602;p59"/>
          <p:cNvSpPr txBox="1"/>
          <p:nvPr/>
        </p:nvSpPr>
        <p:spPr>
          <a:xfrm>
            <a:off x="1871472" y="4441200"/>
            <a:ext cx="1706229" cy="89280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2600" b="1" dirty="0">
                <a:solidFill>
                  <a:schemeClr val="accent3"/>
                </a:solidFill>
                <a:latin typeface="Open Sans"/>
                <a:ea typeface="Open Sans"/>
                <a:cs typeface="Open Sans"/>
                <a:sym typeface="Open Sans"/>
              </a:rPr>
              <a:t>SWAP Page</a:t>
            </a:r>
            <a:endParaRPr sz="2600" dirty="0">
              <a:solidFill>
                <a:schemeClr val="accent3"/>
              </a:solidFill>
              <a:latin typeface="Open Sans"/>
              <a:ea typeface="Open Sans"/>
              <a:cs typeface="Open Sans"/>
              <a:sym typeface="Open Sans"/>
            </a:endParaRPr>
          </a:p>
        </p:txBody>
      </p:sp>
      <p:sp>
        <p:nvSpPr>
          <p:cNvPr id="603" name="Google Shape;603;p59"/>
          <p:cNvSpPr>
            <a:spLocks noGrp="1"/>
          </p:cNvSpPr>
          <p:nvPr>
            <p:ph type="pic" idx="2"/>
          </p:nvPr>
        </p:nvSpPr>
        <p:spPr>
          <a:xfrm>
            <a:off x="5109454" y="1602012"/>
            <a:ext cx="5952246" cy="3731988"/>
          </a:xfrm>
          <a:prstGeom prst="rect">
            <a:avLst/>
          </a:prstGeom>
          <a:gradFill>
            <a:gsLst>
              <a:gs pos="0">
                <a:srgbClr val="00143C"/>
              </a:gs>
              <a:gs pos="99000">
                <a:srgbClr val="001235"/>
              </a:gs>
              <a:gs pos="100000">
                <a:srgbClr val="001235"/>
              </a:gs>
            </a:gsLst>
            <a:lin ang="5400000" scaled="0"/>
          </a:gradFill>
          <a:ln>
            <a:noFill/>
          </a:ln>
        </p:spPr>
      </p:sp>
      <p:pic>
        <p:nvPicPr>
          <p:cNvPr id="604" name="Google Shape;604;p59"/>
          <p:cNvPicPr preferRelativeResize="0"/>
          <p:nvPr/>
        </p:nvPicPr>
        <p:blipFill>
          <a:blip r:embed="rId3">
            <a:alphaModFix/>
          </a:blip>
          <a:stretch>
            <a:fillRect/>
          </a:stretch>
        </p:blipFill>
        <p:spPr>
          <a:xfrm>
            <a:off x="5109450" y="1602000"/>
            <a:ext cx="5952249" cy="3732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0"/>
          <p:cNvSpPr txBox="1">
            <a:spLocks noGrp="1"/>
          </p:cNvSpPr>
          <p:nvPr>
            <p:ph type="title"/>
          </p:nvPr>
        </p:nvSpPr>
        <p:spPr>
          <a:xfrm>
            <a:off x="1714500" y="2577465"/>
            <a:ext cx="3123300" cy="17031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3600"/>
              <a:buFont typeface="Montserrat"/>
              <a:buNone/>
            </a:pPr>
            <a:r>
              <a:rPr lang="en-US"/>
              <a:t>Laptop</a:t>
            </a:r>
            <a:br>
              <a:rPr lang="en-US"/>
            </a:br>
            <a:r>
              <a:rPr lang="en-US"/>
              <a:t>Device</a:t>
            </a:r>
            <a:br>
              <a:rPr lang="en-US"/>
            </a:br>
            <a:r>
              <a:rPr lang="en-US"/>
              <a:t>View</a:t>
            </a:r>
            <a:endParaRPr/>
          </a:p>
        </p:txBody>
      </p:sp>
      <p:sp>
        <p:nvSpPr>
          <p:cNvPr id="610" name="Google Shape;610;p60"/>
          <p:cNvSpPr txBox="1"/>
          <p:nvPr/>
        </p:nvSpPr>
        <p:spPr>
          <a:xfrm>
            <a:off x="1890125" y="4441200"/>
            <a:ext cx="1539000" cy="89280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2600" b="1">
                <a:solidFill>
                  <a:schemeClr val="accent3"/>
                </a:solidFill>
                <a:latin typeface="Open Sans"/>
                <a:ea typeface="Open Sans"/>
                <a:cs typeface="Open Sans"/>
                <a:sym typeface="Open Sans"/>
              </a:rPr>
              <a:t>Add Liquidity</a:t>
            </a:r>
            <a:endParaRPr sz="2600">
              <a:solidFill>
                <a:schemeClr val="accent3"/>
              </a:solidFill>
              <a:latin typeface="Open Sans"/>
              <a:ea typeface="Open Sans"/>
              <a:cs typeface="Open Sans"/>
              <a:sym typeface="Open Sans"/>
            </a:endParaRPr>
          </a:p>
        </p:txBody>
      </p:sp>
      <p:sp>
        <p:nvSpPr>
          <p:cNvPr id="611" name="Google Shape;611;p60"/>
          <p:cNvSpPr>
            <a:spLocks noGrp="1"/>
          </p:cNvSpPr>
          <p:nvPr>
            <p:ph type="pic" idx="2"/>
          </p:nvPr>
        </p:nvSpPr>
        <p:spPr>
          <a:xfrm>
            <a:off x="5109454" y="1602012"/>
            <a:ext cx="5952300" cy="3732000"/>
          </a:xfrm>
          <a:prstGeom prst="rect">
            <a:avLst/>
          </a:prstGeom>
          <a:gradFill>
            <a:gsLst>
              <a:gs pos="0">
                <a:srgbClr val="00143C"/>
              </a:gs>
              <a:gs pos="99000">
                <a:srgbClr val="001235"/>
              </a:gs>
              <a:gs pos="100000">
                <a:srgbClr val="001235"/>
              </a:gs>
            </a:gsLst>
            <a:lin ang="5400012" scaled="0"/>
          </a:gradFill>
          <a:ln>
            <a:noFill/>
          </a:ln>
        </p:spPr>
      </p:sp>
      <p:pic>
        <p:nvPicPr>
          <p:cNvPr id="612" name="Google Shape;612;p60"/>
          <p:cNvPicPr preferRelativeResize="0"/>
          <p:nvPr/>
        </p:nvPicPr>
        <p:blipFill>
          <a:blip r:embed="rId3">
            <a:alphaModFix/>
          </a:blip>
          <a:stretch>
            <a:fillRect/>
          </a:stretch>
        </p:blipFill>
        <p:spPr>
          <a:xfrm>
            <a:off x="5109450" y="1602000"/>
            <a:ext cx="5952301" cy="3732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672567" y="856869"/>
            <a:ext cx="9715500" cy="10287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4000"/>
              <a:buFont typeface="Montserrat"/>
              <a:buNone/>
            </a:pPr>
            <a:r>
              <a:rPr lang="en-US" b="1"/>
              <a:t>Our </a:t>
            </a:r>
            <a:r>
              <a:rPr lang="en-US" b="1">
                <a:solidFill>
                  <a:schemeClr val="accent1"/>
                </a:solidFill>
              </a:rPr>
              <a:t>Team</a:t>
            </a:r>
            <a:endParaRPr/>
          </a:p>
        </p:txBody>
      </p:sp>
      <p:sp>
        <p:nvSpPr>
          <p:cNvPr id="202" name="Google Shape;202;p34"/>
          <p:cNvSpPr txBox="1"/>
          <p:nvPr/>
        </p:nvSpPr>
        <p:spPr>
          <a:xfrm>
            <a:off x="672567" y="1529386"/>
            <a:ext cx="5148754" cy="312137"/>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200" b="0" i="0" u="none" strike="noStrike" cap="none">
                <a:solidFill>
                  <a:schemeClr val="dk1"/>
                </a:solidFill>
                <a:latin typeface="Open Sans"/>
                <a:ea typeface="Open Sans"/>
                <a:cs typeface="Open Sans"/>
                <a:sym typeface="Open Sans"/>
              </a:rPr>
              <a:t>COMSATS University Islamabad, 2022-23</a:t>
            </a:r>
            <a:endParaRPr/>
          </a:p>
        </p:txBody>
      </p:sp>
      <p:grpSp>
        <p:nvGrpSpPr>
          <p:cNvPr id="203" name="Google Shape;203;p34"/>
          <p:cNvGrpSpPr/>
          <p:nvPr/>
        </p:nvGrpSpPr>
        <p:grpSpPr>
          <a:xfrm>
            <a:off x="4222634" y="4883089"/>
            <a:ext cx="1754372" cy="401006"/>
            <a:chOff x="3292329" y="4183115"/>
            <a:chExt cx="1754372" cy="401006"/>
          </a:xfrm>
        </p:grpSpPr>
        <p:sp>
          <p:nvSpPr>
            <p:cNvPr id="204" name="Google Shape;204;p34"/>
            <p:cNvSpPr txBox="1"/>
            <p:nvPr/>
          </p:nvSpPr>
          <p:spPr>
            <a:xfrm>
              <a:off x="3292329" y="4183115"/>
              <a:ext cx="1754372" cy="175626"/>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400" b="1" i="0" u="none" strike="noStrike" cap="none">
                  <a:solidFill>
                    <a:schemeClr val="dk1"/>
                  </a:solidFill>
                  <a:latin typeface="Open Sans"/>
                  <a:ea typeface="Open Sans"/>
                  <a:cs typeface="Open Sans"/>
                  <a:sym typeface="Open Sans"/>
                </a:rPr>
                <a:t>Mujtaba Rehman</a:t>
              </a:r>
              <a:endParaRPr/>
            </a:p>
          </p:txBody>
        </p:sp>
        <p:sp>
          <p:nvSpPr>
            <p:cNvPr id="205" name="Google Shape;205;p34"/>
            <p:cNvSpPr txBox="1"/>
            <p:nvPr/>
          </p:nvSpPr>
          <p:spPr>
            <a:xfrm>
              <a:off x="3468073" y="4377911"/>
              <a:ext cx="1578627" cy="206210"/>
            </a:xfrm>
            <a:prstGeom prst="rect">
              <a:avLst/>
            </a:prstGeom>
            <a:noFill/>
            <a:ln>
              <a:noFill/>
            </a:ln>
          </p:spPr>
          <p:txBody>
            <a:bodyPr spcFirstLastPara="1" wrap="square" lIns="0" tIns="0" rIns="91425" bIns="0" anchor="t" anchorCtr="0">
              <a:spAutoFit/>
            </a:bodyPr>
            <a:lstStyle/>
            <a:p>
              <a:pPr marL="0" marR="0" lvl="0" indent="0" algn="ctr" rtl="0">
                <a:lnSpc>
                  <a:spcPct val="150000"/>
                </a:lnSpc>
                <a:spcBef>
                  <a:spcPts val="0"/>
                </a:spcBef>
                <a:spcAft>
                  <a:spcPts val="0"/>
                </a:spcAft>
                <a:buNone/>
              </a:pPr>
              <a:r>
                <a:rPr lang="en-US" sz="1000" b="0" i="0" u="none" strike="noStrike" cap="none">
                  <a:solidFill>
                    <a:schemeClr val="dk1"/>
                  </a:solidFill>
                  <a:latin typeface="Open Sans"/>
                  <a:ea typeface="Open Sans"/>
                  <a:cs typeface="Open Sans"/>
                  <a:sym typeface="Open Sans"/>
                </a:rPr>
                <a:t>Blockchain dev</a:t>
              </a:r>
              <a:endParaRPr/>
            </a:p>
          </p:txBody>
        </p:sp>
      </p:grpSp>
      <p:grpSp>
        <p:nvGrpSpPr>
          <p:cNvPr id="206" name="Google Shape;206;p34"/>
          <p:cNvGrpSpPr/>
          <p:nvPr/>
        </p:nvGrpSpPr>
        <p:grpSpPr>
          <a:xfrm>
            <a:off x="6993511" y="4887633"/>
            <a:ext cx="1754372" cy="402169"/>
            <a:chOff x="1787173" y="4488447"/>
            <a:chExt cx="1754372" cy="402169"/>
          </a:xfrm>
        </p:grpSpPr>
        <p:sp>
          <p:nvSpPr>
            <p:cNvPr id="207" name="Google Shape;207;p34"/>
            <p:cNvSpPr txBox="1"/>
            <p:nvPr/>
          </p:nvSpPr>
          <p:spPr>
            <a:xfrm>
              <a:off x="1787173" y="4488447"/>
              <a:ext cx="1754372" cy="175626"/>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400" b="1" i="0" u="none" strike="noStrike" cap="none">
                  <a:solidFill>
                    <a:schemeClr val="dk1"/>
                  </a:solidFill>
                  <a:latin typeface="Open Sans"/>
                  <a:ea typeface="Open Sans"/>
                  <a:cs typeface="Open Sans"/>
                  <a:sym typeface="Open Sans"/>
                </a:rPr>
                <a:t>Bilal Ahmad</a:t>
              </a:r>
              <a:endParaRPr/>
            </a:p>
          </p:txBody>
        </p:sp>
        <p:sp>
          <p:nvSpPr>
            <p:cNvPr id="208" name="Google Shape;208;p34"/>
            <p:cNvSpPr txBox="1"/>
            <p:nvPr/>
          </p:nvSpPr>
          <p:spPr>
            <a:xfrm>
              <a:off x="1863993" y="4684406"/>
              <a:ext cx="1677552" cy="206210"/>
            </a:xfrm>
            <a:prstGeom prst="rect">
              <a:avLst/>
            </a:prstGeom>
            <a:noFill/>
            <a:ln>
              <a:noFill/>
            </a:ln>
          </p:spPr>
          <p:txBody>
            <a:bodyPr spcFirstLastPara="1" wrap="square" lIns="0" tIns="0" rIns="91425" bIns="0" anchor="t" anchorCtr="0">
              <a:spAutoFit/>
            </a:bodyPr>
            <a:lstStyle/>
            <a:p>
              <a:pPr marL="0" marR="0" lvl="0" indent="0" algn="ctr" rtl="0">
                <a:lnSpc>
                  <a:spcPct val="150000"/>
                </a:lnSpc>
                <a:spcBef>
                  <a:spcPts val="0"/>
                </a:spcBef>
                <a:spcAft>
                  <a:spcPts val="0"/>
                </a:spcAft>
                <a:buNone/>
              </a:pPr>
              <a:r>
                <a:rPr lang="en-US" sz="1000" b="0" i="0" u="none" strike="noStrike" cap="none">
                  <a:solidFill>
                    <a:schemeClr val="dk1"/>
                  </a:solidFill>
                  <a:latin typeface="Open Sans"/>
                  <a:ea typeface="Open Sans"/>
                  <a:cs typeface="Open Sans"/>
                  <a:sym typeface="Open Sans"/>
                </a:rPr>
                <a:t>Full stack web dev</a:t>
              </a:r>
              <a:endParaRPr/>
            </a:p>
          </p:txBody>
        </p:sp>
      </p:grpSp>
      <p:grpSp>
        <p:nvGrpSpPr>
          <p:cNvPr id="209" name="Google Shape;209;p34"/>
          <p:cNvGrpSpPr/>
          <p:nvPr/>
        </p:nvGrpSpPr>
        <p:grpSpPr>
          <a:xfrm>
            <a:off x="9724107" y="4892936"/>
            <a:ext cx="2048202" cy="401006"/>
            <a:chOff x="9232681" y="4912864"/>
            <a:chExt cx="2048202" cy="401006"/>
          </a:xfrm>
        </p:grpSpPr>
        <p:sp>
          <p:nvSpPr>
            <p:cNvPr id="210" name="Google Shape;210;p34"/>
            <p:cNvSpPr txBox="1"/>
            <p:nvPr/>
          </p:nvSpPr>
          <p:spPr>
            <a:xfrm>
              <a:off x="9232681" y="4912864"/>
              <a:ext cx="2048202" cy="175626"/>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400" b="1" i="0" u="none" strike="noStrike" cap="none">
                  <a:solidFill>
                    <a:schemeClr val="dk1"/>
                  </a:solidFill>
                  <a:latin typeface="Open Sans"/>
                  <a:ea typeface="Open Sans"/>
                  <a:cs typeface="Open Sans"/>
                  <a:sym typeface="Open Sans"/>
                </a:rPr>
                <a:t>Abdullah Bin Zubair </a:t>
              </a:r>
              <a:endParaRPr/>
            </a:p>
          </p:txBody>
        </p:sp>
        <p:sp>
          <p:nvSpPr>
            <p:cNvPr id="211" name="Google Shape;211;p34"/>
            <p:cNvSpPr txBox="1"/>
            <p:nvPr/>
          </p:nvSpPr>
          <p:spPr>
            <a:xfrm>
              <a:off x="9379596" y="5107660"/>
              <a:ext cx="1754372" cy="206210"/>
            </a:xfrm>
            <a:prstGeom prst="rect">
              <a:avLst/>
            </a:prstGeom>
            <a:noFill/>
            <a:ln>
              <a:noFill/>
            </a:ln>
          </p:spPr>
          <p:txBody>
            <a:bodyPr spcFirstLastPara="1" wrap="square" lIns="0" tIns="0" rIns="91425" bIns="0" anchor="t" anchorCtr="0">
              <a:spAutoFit/>
            </a:bodyPr>
            <a:lstStyle/>
            <a:p>
              <a:pPr marL="0" marR="0" lvl="0" indent="0" algn="ctr" rtl="0">
                <a:lnSpc>
                  <a:spcPct val="150000"/>
                </a:lnSpc>
                <a:spcBef>
                  <a:spcPts val="0"/>
                </a:spcBef>
                <a:spcAft>
                  <a:spcPts val="0"/>
                </a:spcAft>
                <a:buNone/>
              </a:pPr>
              <a:r>
                <a:rPr lang="en-US" sz="1000" b="0" i="0" u="none" strike="noStrike" cap="none">
                  <a:solidFill>
                    <a:schemeClr val="dk1"/>
                  </a:solidFill>
                  <a:latin typeface="Open Sans"/>
                  <a:ea typeface="Open Sans"/>
                  <a:cs typeface="Open Sans"/>
                  <a:sym typeface="Open Sans"/>
                </a:rPr>
                <a:t>Web3 dev</a:t>
              </a:r>
              <a:endParaRPr/>
            </a:p>
          </p:txBody>
        </p:sp>
      </p:grpSp>
      <p:pic>
        <p:nvPicPr>
          <p:cNvPr id="212" name="Google Shape;212;p34"/>
          <p:cNvPicPr preferRelativeResize="0">
            <a:picLocks noGrp="1"/>
          </p:cNvPicPr>
          <p:nvPr>
            <p:ph type="pic" idx="2"/>
          </p:nvPr>
        </p:nvPicPr>
        <p:blipFill rotWithShape="1">
          <a:blip r:embed="rId3">
            <a:alphaModFix/>
          </a:blip>
          <a:srcRect t="154" b="154"/>
          <a:stretch/>
        </p:blipFill>
        <p:spPr>
          <a:xfrm>
            <a:off x="4116000" y="2616383"/>
            <a:ext cx="1980000" cy="1980000"/>
          </a:xfrm>
          <a:prstGeom prst="ellipse">
            <a:avLst/>
          </a:prstGeom>
          <a:gradFill>
            <a:gsLst>
              <a:gs pos="0">
                <a:srgbClr val="00143C"/>
              </a:gs>
              <a:gs pos="99000">
                <a:srgbClr val="001235"/>
              </a:gs>
              <a:gs pos="100000">
                <a:srgbClr val="001235"/>
              </a:gs>
            </a:gsLst>
            <a:lin ang="5400000" scaled="0"/>
          </a:gradFill>
          <a:ln>
            <a:noFill/>
          </a:ln>
        </p:spPr>
      </p:pic>
      <p:pic>
        <p:nvPicPr>
          <p:cNvPr id="213" name="Google Shape;213;p34" descr="A person with glasses and beard&#10;&#10;Description automatically generated with low confidence"/>
          <p:cNvPicPr preferRelativeResize="0">
            <a:picLocks noGrp="1"/>
          </p:cNvPicPr>
          <p:nvPr>
            <p:ph type="pic" idx="3"/>
          </p:nvPr>
        </p:nvPicPr>
        <p:blipFill rotWithShape="1">
          <a:blip r:embed="rId4">
            <a:alphaModFix/>
          </a:blip>
          <a:srcRect/>
          <a:stretch/>
        </p:blipFill>
        <p:spPr>
          <a:xfrm>
            <a:off x="6880697" y="2616383"/>
            <a:ext cx="1980000" cy="1980000"/>
          </a:xfrm>
          <a:prstGeom prst="ellipse">
            <a:avLst/>
          </a:prstGeom>
          <a:gradFill>
            <a:gsLst>
              <a:gs pos="0">
                <a:srgbClr val="00143C"/>
              </a:gs>
              <a:gs pos="99000">
                <a:srgbClr val="001235"/>
              </a:gs>
              <a:gs pos="100000">
                <a:srgbClr val="001235"/>
              </a:gs>
            </a:gsLst>
            <a:lin ang="5400000" scaled="0"/>
          </a:gradFill>
          <a:ln>
            <a:noFill/>
          </a:ln>
        </p:spPr>
      </p:pic>
      <p:pic>
        <p:nvPicPr>
          <p:cNvPr id="214" name="Google Shape;214;p34"/>
          <p:cNvPicPr preferRelativeResize="0">
            <a:picLocks noGrp="1"/>
          </p:cNvPicPr>
          <p:nvPr>
            <p:ph type="pic" idx="4"/>
          </p:nvPr>
        </p:nvPicPr>
        <p:blipFill rotWithShape="1">
          <a:blip r:embed="rId5">
            <a:alphaModFix/>
          </a:blip>
          <a:srcRect t="154" b="155"/>
          <a:stretch/>
        </p:blipFill>
        <p:spPr>
          <a:xfrm>
            <a:off x="9645394" y="2616383"/>
            <a:ext cx="1980000" cy="1980000"/>
          </a:xfrm>
          <a:prstGeom prst="ellipse">
            <a:avLst/>
          </a:prstGeom>
          <a:gradFill>
            <a:gsLst>
              <a:gs pos="0">
                <a:srgbClr val="00143C"/>
              </a:gs>
              <a:gs pos="99000">
                <a:srgbClr val="001235"/>
              </a:gs>
              <a:gs pos="100000">
                <a:srgbClr val="001235"/>
              </a:gs>
            </a:gsLst>
            <a:lin ang="5400000" scaled="0"/>
          </a:gradFill>
          <a:ln>
            <a:noFill/>
          </a:ln>
        </p:spPr>
      </p:pic>
      <p:pic>
        <p:nvPicPr>
          <p:cNvPr id="215" name="Google Shape;215;p34"/>
          <p:cNvPicPr preferRelativeResize="0"/>
          <p:nvPr/>
        </p:nvPicPr>
        <p:blipFill rotWithShape="1">
          <a:blip r:embed="rId6">
            <a:alphaModFix/>
          </a:blip>
          <a:srcRect l="206" r="206"/>
          <a:stretch/>
        </p:blipFill>
        <p:spPr>
          <a:xfrm>
            <a:off x="672567" y="2372778"/>
            <a:ext cx="2467209" cy="2467209"/>
          </a:xfrm>
          <a:prstGeom prst="ellipse">
            <a:avLst/>
          </a:prstGeom>
          <a:noFill/>
          <a:ln w="63500" cap="rnd" cmpd="sng">
            <a:solidFill>
              <a:srgbClr val="001847"/>
            </a:solidFill>
            <a:prstDash val="solid"/>
            <a:round/>
            <a:headEnd type="none" w="sm" len="sm"/>
            <a:tailEnd type="none" w="sm" len="sm"/>
          </a:ln>
          <a:effectLst>
            <a:outerShdw blurRad="381000" dist="292100" dir="5400000" sx="-80000" sy="-18000" rotWithShape="0">
              <a:srgbClr val="000000">
                <a:alpha val="21960"/>
              </a:srgbClr>
            </a:outerShdw>
          </a:effectLst>
        </p:spPr>
      </p:pic>
      <p:grpSp>
        <p:nvGrpSpPr>
          <p:cNvPr id="216" name="Google Shape;216;p34"/>
          <p:cNvGrpSpPr/>
          <p:nvPr/>
        </p:nvGrpSpPr>
        <p:grpSpPr>
          <a:xfrm>
            <a:off x="1028984" y="5246154"/>
            <a:ext cx="1754372" cy="411330"/>
            <a:chOff x="3292329" y="4183115"/>
            <a:chExt cx="1754372" cy="411330"/>
          </a:xfrm>
        </p:grpSpPr>
        <p:sp>
          <p:nvSpPr>
            <p:cNvPr id="217" name="Google Shape;217;p34"/>
            <p:cNvSpPr txBox="1"/>
            <p:nvPr/>
          </p:nvSpPr>
          <p:spPr>
            <a:xfrm>
              <a:off x="3292329" y="4183115"/>
              <a:ext cx="1754372" cy="200761"/>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600" b="1" i="0" u="none" strike="noStrike" cap="none">
                  <a:solidFill>
                    <a:schemeClr val="dk1"/>
                  </a:solidFill>
                  <a:latin typeface="Open Sans"/>
                  <a:ea typeface="Open Sans"/>
                  <a:cs typeface="Open Sans"/>
                  <a:sym typeface="Open Sans"/>
                </a:rPr>
                <a:t>Sir. Akhzar Nazir</a:t>
              </a:r>
              <a:endParaRPr/>
            </a:p>
          </p:txBody>
        </p:sp>
        <p:sp>
          <p:nvSpPr>
            <p:cNvPr id="218" name="Google Shape;218;p34"/>
            <p:cNvSpPr txBox="1"/>
            <p:nvPr/>
          </p:nvSpPr>
          <p:spPr>
            <a:xfrm>
              <a:off x="3468073" y="4377911"/>
              <a:ext cx="1578627" cy="216534"/>
            </a:xfrm>
            <a:prstGeom prst="rect">
              <a:avLst/>
            </a:prstGeom>
            <a:noFill/>
            <a:ln>
              <a:noFill/>
            </a:ln>
          </p:spPr>
          <p:txBody>
            <a:bodyPr spcFirstLastPara="1" wrap="square" lIns="0" tIns="0" rIns="91425" bIns="0" anchor="t" anchorCtr="0">
              <a:spAutoFit/>
            </a:bodyPr>
            <a:lstStyle/>
            <a:p>
              <a:pPr marL="0" marR="0" lvl="0" indent="0" algn="ctr" rtl="0">
                <a:lnSpc>
                  <a:spcPct val="150000"/>
                </a:lnSpc>
                <a:spcBef>
                  <a:spcPts val="0"/>
                </a:spcBef>
                <a:spcAft>
                  <a:spcPts val="0"/>
                </a:spcAft>
                <a:buNone/>
              </a:pPr>
              <a:r>
                <a:rPr lang="en-US" sz="1050" b="0" i="0" u="none" strike="noStrike" cap="none">
                  <a:solidFill>
                    <a:schemeClr val="dk1"/>
                  </a:solidFill>
                  <a:latin typeface="Open Sans"/>
                  <a:ea typeface="Open Sans"/>
                  <a:cs typeface="Open Sans"/>
                  <a:sym typeface="Open Sans"/>
                </a:rPr>
                <a:t>Supervisor</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1"/>
          <p:cNvSpPr txBox="1">
            <a:spLocks noGrp="1"/>
          </p:cNvSpPr>
          <p:nvPr>
            <p:ph type="title"/>
          </p:nvPr>
        </p:nvSpPr>
        <p:spPr>
          <a:xfrm>
            <a:off x="1714500" y="2577465"/>
            <a:ext cx="3123300" cy="17031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3600"/>
              <a:buFont typeface="Montserrat"/>
              <a:buNone/>
            </a:pPr>
            <a:r>
              <a:rPr lang="en-US"/>
              <a:t>Laptop</a:t>
            </a:r>
            <a:br>
              <a:rPr lang="en-US"/>
            </a:br>
            <a:r>
              <a:rPr lang="en-US"/>
              <a:t>Device</a:t>
            </a:r>
            <a:br>
              <a:rPr lang="en-US"/>
            </a:br>
            <a:r>
              <a:rPr lang="en-US"/>
              <a:t>View</a:t>
            </a:r>
            <a:endParaRPr/>
          </a:p>
        </p:txBody>
      </p:sp>
      <p:sp>
        <p:nvSpPr>
          <p:cNvPr id="618" name="Google Shape;618;p61"/>
          <p:cNvSpPr txBox="1"/>
          <p:nvPr/>
        </p:nvSpPr>
        <p:spPr>
          <a:xfrm>
            <a:off x="1714500" y="4441200"/>
            <a:ext cx="1940400" cy="89280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2600" b="1">
                <a:solidFill>
                  <a:schemeClr val="accent3"/>
                </a:solidFill>
                <a:latin typeface="Open Sans"/>
                <a:ea typeface="Open Sans"/>
                <a:cs typeface="Open Sans"/>
                <a:sym typeface="Open Sans"/>
              </a:rPr>
              <a:t>Create Token Page</a:t>
            </a:r>
            <a:endParaRPr sz="2600">
              <a:solidFill>
                <a:schemeClr val="accent3"/>
              </a:solidFill>
              <a:latin typeface="Open Sans"/>
              <a:ea typeface="Open Sans"/>
              <a:cs typeface="Open Sans"/>
              <a:sym typeface="Open Sans"/>
            </a:endParaRPr>
          </a:p>
        </p:txBody>
      </p:sp>
      <p:sp>
        <p:nvSpPr>
          <p:cNvPr id="619" name="Google Shape;619;p61"/>
          <p:cNvSpPr>
            <a:spLocks noGrp="1"/>
          </p:cNvSpPr>
          <p:nvPr>
            <p:ph type="pic" idx="2"/>
          </p:nvPr>
        </p:nvSpPr>
        <p:spPr>
          <a:xfrm>
            <a:off x="5109454" y="1602012"/>
            <a:ext cx="5952300" cy="3732000"/>
          </a:xfrm>
          <a:prstGeom prst="rect">
            <a:avLst/>
          </a:prstGeom>
          <a:gradFill>
            <a:gsLst>
              <a:gs pos="0">
                <a:srgbClr val="00143C"/>
              </a:gs>
              <a:gs pos="99000">
                <a:srgbClr val="001235"/>
              </a:gs>
              <a:gs pos="100000">
                <a:srgbClr val="001235"/>
              </a:gs>
            </a:gsLst>
            <a:lin ang="5400012" scaled="0"/>
          </a:gradFill>
          <a:ln>
            <a:noFill/>
          </a:ln>
        </p:spPr>
      </p:sp>
      <p:pic>
        <p:nvPicPr>
          <p:cNvPr id="620" name="Google Shape;620;p61"/>
          <p:cNvPicPr preferRelativeResize="0"/>
          <p:nvPr/>
        </p:nvPicPr>
        <p:blipFill>
          <a:blip r:embed="rId3">
            <a:alphaModFix/>
          </a:blip>
          <a:stretch>
            <a:fillRect/>
          </a:stretch>
        </p:blipFill>
        <p:spPr>
          <a:xfrm>
            <a:off x="5109450" y="1602000"/>
            <a:ext cx="5952301" cy="37320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2"/>
          <p:cNvSpPr txBox="1">
            <a:spLocks noGrp="1"/>
          </p:cNvSpPr>
          <p:nvPr>
            <p:ph type="title"/>
          </p:nvPr>
        </p:nvSpPr>
        <p:spPr>
          <a:xfrm>
            <a:off x="1714500" y="2577465"/>
            <a:ext cx="3123300" cy="17031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3600"/>
              <a:buFont typeface="Montserrat"/>
              <a:buNone/>
            </a:pPr>
            <a:r>
              <a:rPr lang="en-US"/>
              <a:t>Laptop</a:t>
            </a:r>
            <a:br>
              <a:rPr lang="en-US"/>
            </a:br>
            <a:r>
              <a:rPr lang="en-US"/>
              <a:t>Device</a:t>
            </a:r>
            <a:br>
              <a:rPr lang="en-US"/>
            </a:br>
            <a:r>
              <a:rPr lang="en-US"/>
              <a:t>View</a:t>
            </a:r>
            <a:endParaRPr/>
          </a:p>
        </p:txBody>
      </p:sp>
      <p:sp>
        <p:nvSpPr>
          <p:cNvPr id="626" name="Google Shape;626;p62"/>
          <p:cNvSpPr txBox="1"/>
          <p:nvPr/>
        </p:nvSpPr>
        <p:spPr>
          <a:xfrm>
            <a:off x="1714500" y="4441200"/>
            <a:ext cx="2124300" cy="129300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2600" b="1">
                <a:solidFill>
                  <a:schemeClr val="accent3"/>
                </a:solidFill>
                <a:latin typeface="Open Sans"/>
                <a:ea typeface="Open Sans"/>
                <a:cs typeface="Open Sans"/>
                <a:sym typeface="Open Sans"/>
              </a:rPr>
              <a:t>Add Liquidity To Bridge</a:t>
            </a:r>
            <a:endParaRPr sz="2600">
              <a:solidFill>
                <a:schemeClr val="accent3"/>
              </a:solidFill>
              <a:latin typeface="Open Sans"/>
              <a:ea typeface="Open Sans"/>
              <a:cs typeface="Open Sans"/>
              <a:sym typeface="Open Sans"/>
            </a:endParaRPr>
          </a:p>
        </p:txBody>
      </p:sp>
      <p:sp>
        <p:nvSpPr>
          <p:cNvPr id="627" name="Google Shape;627;p62"/>
          <p:cNvSpPr>
            <a:spLocks noGrp="1"/>
          </p:cNvSpPr>
          <p:nvPr>
            <p:ph type="pic" idx="2"/>
          </p:nvPr>
        </p:nvSpPr>
        <p:spPr>
          <a:xfrm>
            <a:off x="5109454" y="1602012"/>
            <a:ext cx="5952300" cy="3732000"/>
          </a:xfrm>
          <a:prstGeom prst="rect">
            <a:avLst/>
          </a:prstGeom>
          <a:gradFill>
            <a:gsLst>
              <a:gs pos="0">
                <a:srgbClr val="00143C"/>
              </a:gs>
              <a:gs pos="99000">
                <a:srgbClr val="001235"/>
              </a:gs>
              <a:gs pos="100000">
                <a:srgbClr val="001235"/>
              </a:gs>
            </a:gsLst>
            <a:lin ang="5400012" scaled="0"/>
          </a:gradFill>
          <a:ln>
            <a:noFill/>
          </a:ln>
        </p:spPr>
      </p:sp>
      <p:pic>
        <p:nvPicPr>
          <p:cNvPr id="628" name="Google Shape;628;p62"/>
          <p:cNvPicPr preferRelativeResize="0"/>
          <p:nvPr/>
        </p:nvPicPr>
        <p:blipFill>
          <a:blip r:embed="rId3">
            <a:alphaModFix/>
          </a:blip>
          <a:stretch>
            <a:fillRect/>
          </a:stretch>
        </p:blipFill>
        <p:spPr>
          <a:xfrm>
            <a:off x="5109450" y="1602000"/>
            <a:ext cx="5952301" cy="3732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63"/>
          <p:cNvSpPr txBox="1">
            <a:spLocks noGrp="1"/>
          </p:cNvSpPr>
          <p:nvPr>
            <p:ph type="title"/>
          </p:nvPr>
        </p:nvSpPr>
        <p:spPr>
          <a:xfrm>
            <a:off x="1714500" y="1925115"/>
            <a:ext cx="3123300" cy="17031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3600"/>
              <a:buFont typeface="Montserrat"/>
              <a:buNone/>
            </a:pPr>
            <a:r>
              <a:rPr lang="en-US"/>
              <a:t>Monitor</a:t>
            </a:r>
            <a:br>
              <a:rPr lang="en-US"/>
            </a:br>
            <a:r>
              <a:rPr lang="en-US"/>
              <a:t>Device</a:t>
            </a:r>
            <a:br>
              <a:rPr lang="en-US"/>
            </a:br>
            <a:r>
              <a:rPr lang="en-US"/>
              <a:t>View</a:t>
            </a:r>
            <a:endParaRPr/>
          </a:p>
        </p:txBody>
      </p:sp>
      <p:sp>
        <p:nvSpPr>
          <p:cNvPr id="634" name="Google Shape;634;p63"/>
          <p:cNvSpPr txBox="1"/>
          <p:nvPr/>
        </p:nvSpPr>
        <p:spPr>
          <a:xfrm>
            <a:off x="1714500" y="3979425"/>
            <a:ext cx="2751600" cy="129300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2600" b="1">
                <a:solidFill>
                  <a:schemeClr val="accent3"/>
                </a:solidFill>
                <a:latin typeface="Open Sans"/>
                <a:ea typeface="Open Sans"/>
                <a:cs typeface="Open Sans"/>
                <a:sym typeface="Open Sans"/>
              </a:rPr>
              <a:t>Withdraw Liquidity From Bridge</a:t>
            </a:r>
            <a:endParaRPr sz="2600">
              <a:solidFill>
                <a:schemeClr val="accent3"/>
              </a:solidFill>
              <a:latin typeface="Open Sans"/>
              <a:ea typeface="Open Sans"/>
              <a:cs typeface="Open Sans"/>
              <a:sym typeface="Open Sans"/>
            </a:endParaRPr>
          </a:p>
        </p:txBody>
      </p:sp>
      <p:sp>
        <p:nvSpPr>
          <p:cNvPr id="635" name="Google Shape;635;p63"/>
          <p:cNvSpPr>
            <a:spLocks noGrp="1"/>
          </p:cNvSpPr>
          <p:nvPr>
            <p:ph type="pic" idx="2"/>
          </p:nvPr>
        </p:nvSpPr>
        <p:spPr>
          <a:xfrm>
            <a:off x="5884154" y="1805212"/>
            <a:ext cx="4809245" cy="2703288"/>
          </a:xfrm>
          <a:prstGeom prst="rect">
            <a:avLst/>
          </a:prstGeom>
          <a:gradFill>
            <a:gsLst>
              <a:gs pos="0">
                <a:srgbClr val="00143C"/>
              </a:gs>
              <a:gs pos="99000">
                <a:srgbClr val="001235"/>
              </a:gs>
              <a:gs pos="100000">
                <a:srgbClr val="001235"/>
              </a:gs>
            </a:gsLst>
            <a:lin ang="5400000" scaled="0"/>
          </a:gradFill>
          <a:ln>
            <a:noFill/>
          </a:ln>
        </p:spPr>
      </p:sp>
      <p:pic>
        <p:nvPicPr>
          <p:cNvPr id="636" name="Google Shape;636;p63"/>
          <p:cNvPicPr preferRelativeResize="0"/>
          <p:nvPr/>
        </p:nvPicPr>
        <p:blipFill>
          <a:blip r:embed="rId3">
            <a:alphaModFix/>
          </a:blip>
          <a:stretch>
            <a:fillRect/>
          </a:stretch>
        </p:blipFill>
        <p:spPr>
          <a:xfrm>
            <a:off x="5804200" y="1706125"/>
            <a:ext cx="5001324" cy="2910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64"/>
          <p:cNvSpPr txBox="1">
            <a:spLocks noGrp="1"/>
          </p:cNvSpPr>
          <p:nvPr>
            <p:ph type="title"/>
          </p:nvPr>
        </p:nvSpPr>
        <p:spPr>
          <a:xfrm>
            <a:off x="1714500" y="2577465"/>
            <a:ext cx="3123314" cy="170307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3600"/>
              <a:buFont typeface="Montserrat"/>
              <a:buNone/>
            </a:pPr>
            <a:r>
              <a:rPr lang="en-US"/>
              <a:t>Tablet</a:t>
            </a:r>
            <a:br>
              <a:rPr lang="en-US"/>
            </a:br>
            <a:r>
              <a:rPr lang="en-US"/>
              <a:t>Device</a:t>
            </a:r>
            <a:br>
              <a:rPr lang="en-US"/>
            </a:br>
            <a:r>
              <a:rPr lang="en-US"/>
              <a:t>View</a:t>
            </a:r>
            <a:endParaRPr/>
          </a:p>
        </p:txBody>
      </p:sp>
      <p:sp>
        <p:nvSpPr>
          <p:cNvPr id="642" name="Google Shape;642;p64"/>
          <p:cNvSpPr txBox="1"/>
          <p:nvPr/>
        </p:nvSpPr>
        <p:spPr>
          <a:xfrm>
            <a:off x="1714500" y="5231446"/>
            <a:ext cx="2882700" cy="307800"/>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endParaRPr/>
          </a:p>
        </p:txBody>
      </p:sp>
      <p:sp>
        <p:nvSpPr>
          <p:cNvPr id="643" name="Google Shape;643;p64"/>
          <p:cNvSpPr txBox="1"/>
          <p:nvPr/>
        </p:nvSpPr>
        <p:spPr>
          <a:xfrm>
            <a:off x="1865050" y="4738842"/>
            <a:ext cx="1429500" cy="89280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2600" b="1">
                <a:solidFill>
                  <a:schemeClr val="accent3"/>
                </a:solidFill>
                <a:latin typeface="Open Sans"/>
                <a:ea typeface="Open Sans"/>
                <a:cs typeface="Open Sans"/>
                <a:sym typeface="Open Sans"/>
              </a:rPr>
              <a:t>Initialize Pool</a:t>
            </a:r>
            <a:endParaRPr sz="2600">
              <a:solidFill>
                <a:schemeClr val="accent3"/>
              </a:solidFill>
              <a:latin typeface="Open Sans"/>
              <a:ea typeface="Open Sans"/>
              <a:cs typeface="Open Sans"/>
              <a:sym typeface="Open Sans"/>
            </a:endParaRPr>
          </a:p>
        </p:txBody>
      </p:sp>
      <p:sp>
        <p:nvSpPr>
          <p:cNvPr id="644" name="Google Shape;644;p64"/>
          <p:cNvSpPr>
            <a:spLocks noGrp="1"/>
          </p:cNvSpPr>
          <p:nvPr>
            <p:ph type="pic" idx="2"/>
          </p:nvPr>
        </p:nvSpPr>
        <p:spPr>
          <a:xfrm>
            <a:off x="5553954" y="1690912"/>
            <a:ext cx="4453646" cy="5941788"/>
          </a:xfrm>
          <a:prstGeom prst="rect">
            <a:avLst/>
          </a:prstGeom>
          <a:gradFill>
            <a:gsLst>
              <a:gs pos="0">
                <a:srgbClr val="00143C"/>
              </a:gs>
              <a:gs pos="99000">
                <a:srgbClr val="001235"/>
              </a:gs>
              <a:gs pos="100000">
                <a:srgbClr val="001235"/>
              </a:gs>
            </a:gsLst>
            <a:lin ang="5400000" scaled="0"/>
          </a:gradFill>
          <a:ln>
            <a:noFill/>
          </a:ln>
        </p:spPr>
      </p:sp>
      <p:pic>
        <p:nvPicPr>
          <p:cNvPr id="645" name="Google Shape;645;p64"/>
          <p:cNvPicPr preferRelativeResize="0"/>
          <p:nvPr/>
        </p:nvPicPr>
        <p:blipFill>
          <a:blip r:embed="rId3">
            <a:alphaModFix/>
          </a:blip>
          <a:stretch>
            <a:fillRect/>
          </a:stretch>
        </p:blipFill>
        <p:spPr>
          <a:xfrm>
            <a:off x="5553950" y="1690900"/>
            <a:ext cx="4453650" cy="60201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5"/>
          <p:cNvSpPr txBox="1">
            <a:spLocks noGrp="1"/>
          </p:cNvSpPr>
          <p:nvPr>
            <p:ph type="title"/>
          </p:nvPr>
        </p:nvSpPr>
        <p:spPr>
          <a:xfrm>
            <a:off x="1558800" y="2632440"/>
            <a:ext cx="3123300" cy="1703100"/>
          </a:xfrm>
          <a:prstGeom prst="rect">
            <a:avLst/>
          </a:prstGeom>
          <a:noFill/>
          <a:ln>
            <a:noFill/>
          </a:ln>
        </p:spPr>
        <p:txBody>
          <a:bodyPr spcFirstLastPara="1" wrap="square" lIns="0" tIns="192000" rIns="0" bIns="0" anchor="t" anchorCtr="0">
            <a:noAutofit/>
          </a:bodyPr>
          <a:lstStyle/>
          <a:p>
            <a:pPr marL="0" lvl="0" indent="0" algn="l" rtl="0">
              <a:spcBef>
                <a:spcPts val="0"/>
              </a:spcBef>
              <a:spcAft>
                <a:spcPts val="0"/>
              </a:spcAft>
              <a:buClr>
                <a:schemeClr val="dk1"/>
              </a:buClr>
              <a:buSzPts val="3600"/>
              <a:buFont typeface="Montserrat"/>
              <a:buNone/>
            </a:pPr>
            <a:r>
              <a:rPr lang="en-US"/>
              <a:t>Mobile Interface View</a:t>
            </a:r>
            <a:endParaRPr sz="3200"/>
          </a:p>
          <a:p>
            <a:pPr marL="0" lvl="0" indent="0" algn="l" rtl="0">
              <a:lnSpc>
                <a:spcPct val="75000"/>
              </a:lnSpc>
              <a:spcBef>
                <a:spcPts val="0"/>
              </a:spcBef>
              <a:spcAft>
                <a:spcPts val="0"/>
              </a:spcAft>
              <a:buClr>
                <a:schemeClr val="dk1"/>
              </a:buClr>
              <a:buSzPts val="3600"/>
              <a:buFont typeface="Montserrat"/>
              <a:buNone/>
            </a:pPr>
            <a:endParaRPr/>
          </a:p>
        </p:txBody>
      </p:sp>
      <p:sp>
        <p:nvSpPr>
          <p:cNvPr id="651" name="Google Shape;651;p65"/>
          <p:cNvSpPr>
            <a:spLocks noGrp="1"/>
          </p:cNvSpPr>
          <p:nvPr>
            <p:ph type="pic" idx="2"/>
          </p:nvPr>
        </p:nvSpPr>
        <p:spPr>
          <a:xfrm>
            <a:off x="5098854" y="1881412"/>
            <a:ext cx="2114746" cy="3719288"/>
          </a:xfrm>
          <a:prstGeom prst="rect">
            <a:avLst/>
          </a:prstGeom>
          <a:gradFill>
            <a:gsLst>
              <a:gs pos="0">
                <a:srgbClr val="00143C"/>
              </a:gs>
              <a:gs pos="99000">
                <a:srgbClr val="001235"/>
              </a:gs>
              <a:gs pos="100000">
                <a:srgbClr val="001235"/>
              </a:gs>
            </a:gsLst>
            <a:lin ang="5400000" scaled="0"/>
          </a:gradFill>
          <a:ln>
            <a:noFill/>
          </a:ln>
        </p:spPr>
      </p:sp>
      <p:sp>
        <p:nvSpPr>
          <p:cNvPr id="652" name="Google Shape;652;p65"/>
          <p:cNvSpPr>
            <a:spLocks noGrp="1"/>
          </p:cNvSpPr>
          <p:nvPr>
            <p:ph type="pic" idx="3"/>
          </p:nvPr>
        </p:nvSpPr>
        <p:spPr>
          <a:xfrm>
            <a:off x="7690919" y="1881412"/>
            <a:ext cx="2114746" cy="3719288"/>
          </a:xfrm>
          <a:prstGeom prst="rect">
            <a:avLst/>
          </a:prstGeom>
          <a:gradFill>
            <a:gsLst>
              <a:gs pos="0">
                <a:srgbClr val="00143C"/>
              </a:gs>
              <a:gs pos="99000">
                <a:srgbClr val="001235"/>
              </a:gs>
              <a:gs pos="100000">
                <a:srgbClr val="001235"/>
              </a:gs>
            </a:gsLst>
            <a:lin ang="5400000" scaled="0"/>
          </a:gradFill>
          <a:ln>
            <a:noFill/>
          </a:ln>
        </p:spPr>
      </p:sp>
      <p:sp>
        <p:nvSpPr>
          <p:cNvPr id="653" name="Google Shape;653;p65"/>
          <p:cNvSpPr>
            <a:spLocks noGrp="1"/>
          </p:cNvSpPr>
          <p:nvPr>
            <p:ph type="pic" idx="4"/>
          </p:nvPr>
        </p:nvSpPr>
        <p:spPr>
          <a:xfrm>
            <a:off x="10290984" y="1881412"/>
            <a:ext cx="2114746" cy="3719288"/>
          </a:xfrm>
          <a:prstGeom prst="rect">
            <a:avLst/>
          </a:prstGeom>
          <a:gradFill>
            <a:gsLst>
              <a:gs pos="0">
                <a:srgbClr val="00143C"/>
              </a:gs>
              <a:gs pos="99000">
                <a:srgbClr val="001235"/>
              </a:gs>
              <a:gs pos="100000">
                <a:srgbClr val="001235"/>
              </a:gs>
            </a:gsLst>
            <a:lin ang="5400000" scaled="0"/>
          </a:gradFill>
          <a:ln>
            <a:noFill/>
          </a:ln>
        </p:spPr>
      </p:sp>
      <p:pic>
        <p:nvPicPr>
          <p:cNvPr id="654" name="Google Shape;654;p65"/>
          <p:cNvPicPr preferRelativeResize="0"/>
          <p:nvPr/>
        </p:nvPicPr>
        <p:blipFill>
          <a:blip r:embed="rId3">
            <a:alphaModFix/>
          </a:blip>
          <a:stretch>
            <a:fillRect/>
          </a:stretch>
        </p:blipFill>
        <p:spPr>
          <a:xfrm>
            <a:off x="5047425" y="1847175"/>
            <a:ext cx="2225950" cy="3869400"/>
          </a:xfrm>
          <a:prstGeom prst="rect">
            <a:avLst/>
          </a:prstGeom>
          <a:noFill/>
          <a:ln>
            <a:noFill/>
          </a:ln>
        </p:spPr>
      </p:pic>
      <p:pic>
        <p:nvPicPr>
          <p:cNvPr id="655" name="Google Shape;655;p65"/>
          <p:cNvPicPr preferRelativeResize="0"/>
          <p:nvPr/>
        </p:nvPicPr>
        <p:blipFill>
          <a:blip r:embed="rId4">
            <a:alphaModFix/>
          </a:blip>
          <a:stretch>
            <a:fillRect/>
          </a:stretch>
        </p:blipFill>
        <p:spPr>
          <a:xfrm>
            <a:off x="7638663" y="1843875"/>
            <a:ext cx="2287000" cy="3794349"/>
          </a:xfrm>
          <a:prstGeom prst="rect">
            <a:avLst/>
          </a:prstGeom>
          <a:noFill/>
          <a:ln>
            <a:noFill/>
          </a:ln>
        </p:spPr>
      </p:pic>
      <p:pic>
        <p:nvPicPr>
          <p:cNvPr id="656" name="Google Shape;656;p65"/>
          <p:cNvPicPr preferRelativeResize="0"/>
          <p:nvPr/>
        </p:nvPicPr>
        <p:blipFill>
          <a:blip r:embed="rId5">
            <a:alphaModFix/>
          </a:blip>
          <a:stretch>
            <a:fillRect/>
          </a:stretch>
        </p:blipFill>
        <p:spPr>
          <a:xfrm>
            <a:off x="10223216" y="1806350"/>
            <a:ext cx="2287009" cy="3869401"/>
          </a:xfrm>
          <a:prstGeom prst="rect">
            <a:avLst/>
          </a:prstGeom>
          <a:noFill/>
          <a:ln>
            <a:noFill/>
          </a:ln>
        </p:spPr>
      </p:pic>
      <p:sp>
        <p:nvSpPr>
          <p:cNvPr id="657" name="Google Shape;657;p65"/>
          <p:cNvSpPr txBox="1"/>
          <p:nvPr/>
        </p:nvSpPr>
        <p:spPr>
          <a:xfrm>
            <a:off x="5380800" y="788025"/>
            <a:ext cx="13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dk1"/>
                </a:solidFill>
                <a:latin typeface="Open Sans"/>
                <a:ea typeface="Open Sans"/>
                <a:cs typeface="Open Sans"/>
                <a:sym typeface="Open Sans"/>
              </a:rPr>
              <a:t>Screen #1</a:t>
            </a:r>
            <a:endParaRPr/>
          </a:p>
        </p:txBody>
      </p:sp>
      <p:sp>
        <p:nvSpPr>
          <p:cNvPr id="658" name="Google Shape;658;p65"/>
          <p:cNvSpPr txBox="1"/>
          <p:nvPr/>
        </p:nvSpPr>
        <p:spPr>
          <a:xfrm>
            <a:off x="8062500" y="788025"/>
            <a:ext cx="13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dk1"/>
                </a:solidFill>
                <a:latin typeface="Open Sans"/>
                <a:ea typeface="Open Sans"/>
                <a:cs typeface="Open Sans"/>
                <a:sym typeface="Open Sans"/>
              </a:rPr>
              <a:t>Screen #2</a:t>
            </a:r>
            <a:endParaRPr/>
          </a:p>
        </p:txBody>
      </p:sp>
      <p:sp>
        <p:nvSpPr>
          <p:cNvPr id="659" name="Google Shape;659;p65"/>
          <p:cNvSpPr txBox="1"/>
          <p:nvPr/>
        </p:nvSpPr>
        <p:spPr>
          <a:xfrm>
            <a:off x="10744200" y="788025"/>
            <a:ext cx="137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dk1"/>
                </a:solidFill>
                <a:latin typeface="Open Sans"/>
                <a:ea typeface="Open Sans"/>
                <a:cs typeface="Open Sans"/>
                <a:sym typeface="Open Sans"/>
              </a:rPr>
              <a:t>Screen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6"/>
          <p:cNvSpPr txBox="1">
            <a:spLocks noGrp="1"/>
          </p:cNvSpPr>
          <p:nvPr>
            <p:ph type="title"/>
          </p:nvPr>
        </p:nvSpPr>
        <p:spPr>
          <a:xfrm>
            <a:off x="6406475" y="2475875"/>
            <a:ext cx="3863700" cy="2324700"/>
          </a:xfrm>
          <a:prstGeom prst="rect">
            <a:avLst/>
          </a:prstGeom>
          <a:noFill/>
          <a:ln>
            <a:noFill/>
          </a:ln>
        </p:spPr>
        <p:txBody>
          <a:bodyPr spcFirstLastPara="1" wrap="square" lIns="0" tIns="192000" rIns="0" bIns="0" anchor="t" anchorCtr="0">
            <a:noAutofit/>
          </a:bodyPr>
          <a:lstStyle/>
          <a:p>
            <a:pPr marL="0" lvl="0" indent="0" algn="l" rtl="0">
              <a:spcBef>
                <a:spcPts val="0"/>
              </a:spcBef>
              <a:spcAft>
                <a:spcPts val="0"/>
              </a:spcAft>
              <a:buClr>
                <a:schemeClr val="dk1"/>
              </a:buClr>
              <a:buSzPts val="3600"/>
              <a:buFont typeface="Montserrat"/>
              <a:buNone/>
            </a:pPr>
            <a:r>
              <a:rPr lang="en-US" sz="5200"/>
              <a:t>Mobile Interface View</a:t>
            </a:r>
            <a:endParaRPr sz="4800"/>
          </a:p>
        </p:txBody>
      </p:sp>
      <p:sp>
        <p:nvSpPr>
          <p:cNvPr id="665" name="Google Shape;665;p66"/>
          <p:cNvSpPr>
            <a:spLocks noGrp="1"/>
          </p:cNvSpPr>
          <p:nvPr>
            <p:ph type="pic" idx="2"/>
          </p:nvPr>
        </p:nvSpPr>
        <p:spPr>
          <a:xfrm>
            <a:off x="-411681" y="1881412"/>
            <a:ext cx="2114746" cy="3719288"/>
          </a:xfrm>
          <a:prstGeom prst="rect">
            <a:avLst/>
          </a:prstGeom>
          <a:gradFill>
            <a:gsLst>
              <a:gs pos="0">
                <a:srgbClr val="00143C"/>
              </a:gs>
              <a:gs pos="99000">
                <a:srgbClr val="001235"/>
              </a:gs>
              <a:gs pos="100000">
                <a:srgbClr val="001235"/>
              </a:gs>
            </a:gsLst>
            <a:lin ang="5400000" scaled="0"/>
          </a:gradFill>
          <a:ln>
            <a:noFill/>
          </a:ln>
        </p:spPr>
      </p:sp>
      <p:sp>
        <p:nvSpPr>
          <p:cNvPr id="666" name="Google Shape;666;p66"/>
          <p:cNvSpPr>
            <a:spLocks noGrp="1"/>
          </p:cNvSpPr>
          <p:nvPr>
            <p:ph type="pic" idx="3"/>
          </p:nvPr>
        </p:nvSpPr>
        <p:spPr>
          <a:xfrm>
            <a:off x="2188384" y="1881412"/>
            <a:ext cx="2114746" cy="3719288"/>
          </a:xfrm>
          <a:prstGeom prst="rect">
            <a:avLst/>
          </a:prstGeom>
          <a:gradFill>
            <a:gsLst>
              <a:gs pos="0">
                <a:srgbClr val="00143C"/>
              </a:gs>
              <a:gs pos="99000">
                <a:srgbClr val="001235"/>
              </a:gs>
              <a:gs pos="100000">
                <a:srgbClr val="001235"/>
              </a:gs>
            </a:gsLst>
            <a:lin ang="5400000" scaled="0"/>
          </a:gradFill>
          <a:ln>
            <a:noFill/>
          </a:ln>
        </p:spPr>
      </p:sp>
      <p:pic>
        <p:nvPicPr>
          <p:cNvPr id="667" name="Google Shape;667;p66"/>
          <p:cNvPicPr preferRelativeResize="0"/>
          <p:nvPr/>
        </p:nvPicPr>
        <p:blipFill>
          <a:blip r:embed="rId3">
            <a:alphaModFix/>
          </a:blip>
          <a:stretch>
            <a:fillRect/>
          </a:stretch>
        </p:blipFill>
        <p:spPr>
          <a:xfrm>
            <a:off x="-537675" y="1760300"/>
            <a:ext cx="2333625" cy="3952975"/>
          </a:xfrm>
          <a:prstGeom prst="rect">
            <a:avLst/>
          </a:prstGeom>
          <a:noFill/>
          <a:ln>
            <a:noFill/>
          </a:ln>
        </p:spPr>
      </p:pic>
      <p:pic>
        <p:nvPicPr>
          <p:cNvPr id="668" name="Google Shape;668;p66"/>
          <p:cNvPicPr preferRelativeResize="0"/>
          <p:nvPr/>
        </p:nvPicPr>
        <p:blipFill>
          <a:blip r:embed="rId4">
            <a:alphaModFix/>
          </a:blip>
          <a:stretch>
            <a:fillRect/>
          </a:stretch>
        </p:blipFill>
        <p:spPr>
          <a:xfrm>
            <a:off x="2078938" y="1760288"/>
            <a:ext cx="2333625" cy="3952975"/>
          </a:xfrm>
          <a:prstGeom prst="rect">
            <a:avLst/>
          </a:prstGeom>
          <a:noFill/>
          <a:ln>
            <a:noFill/>
          </a:ln>
        </p:spPr>
      </p:pic>
      <p:sp>
        <p:nvSpPr>
          <p:cNvPr id="669" name="Google Shape;669;p66"/>
          <p:cNvSpPr txBox="1"/>
          <p:nvPr/>
        </p:nvSpPr>
        <p:spPr>
          <a:xfrm>
            <a:off x="35200" y="769450"/>
            <a:ext cx="1221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dk1"/>
                </a:solidFill>
                <a:latin typeface="Open Sans"/>
                <a:ea typeface="Open Sans"/>
                <a:cs typeface="Open Sans"/>
                <a:sym typeface="Open Sans"/>
              </a:rPr>
              <a:t>Screen #4</a:t>
            </a:r>
            <a:endParaRPr/>
          </a:p>
        </p:txBody>
      </p:sp>
      <p:sp>
        <p:nvSpPr>
          <p:cNvPr id="670" name="Google Shape;670;p66"/>
          <p:cNvSpPr txBox="1"/>
          <p:nvPr/>
        </p:nvSpPr>
        <p:spPr>
          <a:xfrm>
            <a:off x="2585900" y="769450"/>
            <a:ext cx="131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dk1"/>
                </a:solidFill>
                <a:latin typeface="Open Sans"/>
                <a:ea typeface="Open Sans"/>
                <a:cs typeface="Open Sans"/>
                <a:sym typeface="Open Sans"/>
              </a:rPr>
              <a:t>Screen #5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5" descr="Most Talented crypto exchange development company in India"/>
          <p:cNvPicPr preferRelativeResize="0"/>
          <p:nvPr/>
        </p:nvPicPr>
        <p:blipFill rotWithShape="1">
          <a:blip r:embed="rId3">
            <a:alphaModFix/>
          </a:blip>
          <a:srcRect/>
          <a:stretch/>
        </p:blipFill>
        <p:spPr>
          <a:xfrm>
            <a:off x="952522" y="1027728"/>
            <a:ext cx="5882277" cy="4660084"/>
          </a:xfrm>
          <a:prstGeom prst="rect">
            <a:avLst/>
          </a:prstGeom>
          <a:noFill/>
          <a:ln>
            <a:noFill/>
          </a:ln>
        </p:spPr>
      </p:pic>
      <p:grpSp>
        <p:nvGrpSpPr>
          <p:cNvPr id="224" name="Google Shape;224;p35"/>
          <p:cNvGrpSpPr/>
          <p:nvPr/>
        </p:nvGrpSpPr>
        <p:grpSpPr>
          <a:xfrm>
            <a:off x="8024069" y="1870738"/>
            <a:ext cx="4167931" cy="3116524"/>
            <a:chOff x="8024069" y="2063611"/>
            <a:chExt cx="4167931" cy="3116524"/>
          </a:xfrm>
        </p:grpSpPr>
        <p:sp>
          <p:nvSpPr>
            <p:cNvPr id="225" name="Google Shape;225;p35"/>
            <p:cNvSpPr txBox="1"/>
            <p:nvPr/>
          </p:nvSpPr>
          <p:spPr>
            <a:xfrm>
              <a:off x="8140580" y="3426898"/>
              <a:ext cx="3528505" cy="1753237"/>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200" b="0" i="0" u="none" strike="noStrike" cap="none">
                  <a:solidFill>
                    <a:srgbClr val="D1D5DB"/>
                  </a:solidFill>
                  <a:latin typeface="Arial"/>
                  <a:ea typeface="Arial"/>
                  <a:cs typeface="Arial"/>
                  <a:sym typeface="Arial"/>
                </a:rPr>
                <a:t>Dex, short for decentralized exchange, is a type of cryptocurrency exchange that operates on a decentralized network, typically utilizing blockchain technology. Unlike centralized exchanges that rely on intermediaries to facilitate trades and store user funds, DEXs allow users to trade cryptocurrencies directly with one another without the need for a trusted third party.</a:t>
              </a:r>
              <a:endParaRPr sz="1200" b="0" i="0" u="none" strike="noStrike" cap="none">
                <a:solidFill>
                  <a:schemeClr val="dk1"/>
                </a:solidFill>
                <a:latin typeface="Open Sans"/>
                <a:ea typeface="Open Sans"/>
                <a:cs typeface="Open Sans"/>
                <a:sym typeface="Open Sans"/>
              </a:endParaRPr>
            </a:p>
          </p:txBody>
        </p:sp>
        <p:sp>
          <p:nvSpPr>
            <p:cNvPr id="226" name="Google Shape;226;p35"/>
            <p:cNvSpPr txBox="1"/>
            <p:nvPr/>
          </p:nvSpPr>
          <p:spPr>
            <a:xfrm>
              <a:off x="8024069" y="2063611"/>
              <a:ext cx="4167931"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i="0" u="none" strike="noStrike" cap="none">
                  <a:solidFill>
                    <a:srgbClr val="FEFFFE"/>
                  </a:solidFill>
                  <a:latin typeface="Montserrat"/>
                  <a:ea typeface="Montserrat"/>
                  <a:cs typeface="Montserrat"/>
                  <a:sym typeface="Montserrat"/>
                </a:rPr>
                <a:t>Decentralized </a:t>
              </a:r>
              <a:endParaRPr/>
            </a:p>
            <a:p>
              <a:pPr marL="0" marR="0" lvl="0" indent="0" algn="l" rtl="0">
                <a:spcBef>
                  <a:spcPts val="0"/>
                </a:spcBef>
                <a:spcAft>
                  <a:spcPts val="0"/>
                </a:spcAft>
                <a:buNone/>
              </a:pPr>
              <a:r>
                <a:rPr lang="en-US" sz="4000" b="1" i="0" u="none" strike="noStrike" cap="none">
                  <a:solidFill>
                    <a:srgbClr val="2574FB"/>
                  </a:solidFill>
                  <a:latin typeface="Montserrat"/>
                  <a:ea typeface="Montserrat"/>
                  <a:cs typeface="Montserrat"/>
                  <a:sym typeface="Montserrat"/>
                </a:rPr>
                <a:t>Exchange</a:t>
              </a:r>
              <a:endParaRPr sz="1600">
                <a:solidFill>
                  <a:srgbClr val="2574FB"/>
                </a:solidFill>
                <a:latin typeface="Open Sans"/>
                <a:ea typeface="Open Sans"/>
                <a:cs typeface="Open Sans"/>
                <a:sym typeface="Open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4"/>
          <p:cNvSpPr txBox="1">
            <a:spLocks noGrp="1"/>
          </p:cNvSpPr>
          <p:nvPr>
            <p:ph type="title"/>
          </p:nvPr>
        </p:nvSpPr>
        <p:spPr>
          <a:xfrm>
            <a:off x="1714500" y="1929245"/>
            <a:ext cx="2910766" cy="1199849"/>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4400"/>
              <a:buFont typeface="Montserrat"/>
              <a:buNone/>
            </a:pPr>
            <a:r>
              <a:rPr lang="en-US" dirty="0"/>
              <a:t>Goals &amp;</a:t>
            </a:r>
            <a:br>
              <a:rPr lang="en-US" dirty="0"/>
            </a:br>
            <a:r>
              <a:rPr lang="en-US" dirty="0">
                <a:solidFill>
                  <a:schemeClr val="accent1"/>
                </a:solidFill>
              </a:rPr>
              <a:t>Objective</a:t>
            </a:r>
            <a:endParaRPr dirty="0"/>
          </a:p>
        </p:txBody>
      </p:sp>
      <p:sp>
        <p:nvSpPr>
          <p:cNvPr id="365" name="Google Shape;365;p44"/>
          <p:cNvSpPr/>
          <p:nvPr/>
        </p:nvSpPr>
        <p:spPr>
          <a:xfrm>
            <a:off x="6106630" y="1564262"/>
            <a:ext cx="1080000" cy="1080000"/>
          </a:xfrm>
          <a:prstGeom prst="ellipse">
            <a:avLst/>
          </a:prstGeom>
          <a:gradFill>
            <a:gsLst>
              <a:gs pos="0">
                <a:schemeClr val="accent1"/>
              </a:gs>
              <a:gs pos="100000">
                <a:schemeClr val="accent2"/>
              </a:gs>
            </a:gsLst>
            <a:lin ang="27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1">
              <a:solidFill>
                <a:srgbClr val="FFFFFF"/>
              </a:solidFill>
              <a:latin typeface="Montserrat"/>
              <a:ea typeface="Montserrat"/>
              <a:cs typeface="Montserrat"/>
              <a:sym typeface="Montserrat"/>
            </a:endParaRPr>
          </a:p>
        </p:txBody>
      </p:sp>
      <p:sp>
        <p:nvSpPr>
          <p:cNvPr id="366" name="Google Shape;366;p44"/>
          <p:cNvSpPr/>
          <p:nvPr/>
        </p:nvSpPr>
        <p:spPr>
          <a:xfrm>
            <a:off x="6106630" y="2952743"/>
            <a:ext cx="1080000" cy="1080000"/>
          </a:xfrm>
          <a:prstGeom prst="ellipse">
            <a:avLst/>
          </a:prstGeom>
          <a:gradFill>
            <a:gsLst>
              <a:gs pos="0">
                <a:schemeClr val="accent1"/>
              </a:gs>
              <a:gs pos="100000">
                <a:schemeClr val="accent2"/>
              </a:gs>
            </a:gsLst>
            <a:lin ang="27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1">
              <a:solidFill>
                <a:srgbClr val="FFFFFF"/>
              </a:solidFill>
              <a:latin typeface="Montserrat"/>
              <a:ea typeface="Montserrat"/>
              <a:cs typeface="Montserrat"/>
              <a:sym typeface="Montserrat"/>
            </a:endParaRPr>
          </a:p>
        </p:txBody>
      </p:sp>
      <p:sp>
        <p:nvSpPr>
          <p:cNvPr id="367" name="Google Shape;367;p44"/>
          <p:cNvSpPr/>
          <p:nvPr/>
        </p:nvSpPr>
        <p:spPr>
          <a:xfrm>
            <a:off x="6106630" y="4341224"/>
            <a:ext cx="1080000" cy="1080000"/>
          </a:xfrm>
          <a:prstGeom prst="ellipse">
            <a:avLst/>
          </a:prstGeom>
          <a:gradFill>
            <a:gsLst>
              <a:gs pos="0">
                <a:schemeClr val="accent1"/>
              </a:gs>
              <a:gs pos="100000">
                <a:schemeClr val="accent2"/>
              </a:gs>
            </a:gsLst>
            <a:lin ang="27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1">
              <a:solidFill>
                <a:srgbClr val="FFFFFF"/>
              </a:solidFill>
              <a:latin typeface="Montserrat"/>
              <a:ea typeface="Montserrat"/>
              <a:cs typeface="Montserrat"/>
              <a:sym typeface="Montserrat"/>
            </a:endParaRPr>
          </a:p>
        </p:txBody>
      </p:sp>
      <p:sp>
        <p:nvSpPr>
          <p:cNvPr id="368" name="Google Shape;368;p44"/>
          <p:cNvSpPr txBox="1"/>
          <p:nvPr/>
        </p:nvSpPr>
        <p:spPr>
          <a:xfrm>
            <a:off x="7465373" y="1576171"/>
            <a:ext cx="1094852"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Objective</a:t>
            </a:r>
            <a:endParaRPr/>
          </a:p>
        </p:txBody>
      </p:sp>
      <p:sp>
        <p:nvSpPr>
          <p:cNvPr id="369" name="Google Shape;369;p44"/>
          <p:cNvSpPr txBox="1"/>
          <p:nvPr/>
        </p:nvSpPr>
        <p:spPr>
          <a:xfrm>
            <a:off x="7465372" y="1981063"/>
            <a:ext cx="3294775" cy="492443"/>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a:solidFill>
                  <a:schemeClr val="dk1"/>
                </a:solidFill>
                <a:latin typeface="Open Sans"/>
                <a:ea typeface="Open Sans"/>
                <a:cs typeface="Open Sans"/>
                <a:sym typeface="Open Sans"/>
              </a:rPr>
              <a:t>Creating a secure and efficient platform for decentralized cryptocurrency trading.</a:t>
            </a:r>
            <a:endParaRPr/>
          </a:p>
        </p:txBody>
      </p:sp>
      <p:sp>
        <p:nvSpPr>
          <p:cNvPr id="370" name="Google Shape;370;p44"/>
          <p:cNvSpPr txBox="1"/>
          <p:nvPr/>
        </p:nvSpPr>
        <p:spPr>
          <a:xfrm>
            <a:off x="7465373" y="2974009"/>
            <a:ext cx="2244397"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Problem Statement</a:t>
            </a:r>
            <a:endParaRPr/>
          </a:p>
        </p:txBody>
      </p:sp>
      <p:sp>
        <p:nvSpPr>
          <p:cNvPr id="371" name="Google Shape;371;p44"/>
          <p:cNvSpPr txBox="1"/>
          <p:nvPr/>
        </p:nvSpPr>
        <p:spPr>
          <a:xfrm>
            <a:off x="7465372" y="3378901"/>
            <a:ext cx="3294775" cy="492443"/>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a:solidFill>
                  <a:schemeClr val="dk1"/>
                </a:solidFill>
                <a:latin typeface="Open Sans"/>
                <a:ea typeface="Open Sans"/>
                <a:cs typeface="Open Sans"/>
                <a:sym typeface="Open Sans"/>
              </a:rPr>
              <a:t>Addressing trust, security, and control concerns associated with centralized exchanges.</a:t>
            </a:r>
            <a:endParaRPr/>
          </a:p>
        </p:txBody>
      </p:sp>
      <p:sp>
        <p:nvSpPr>
          <p:cNvPr id="372" name="Google Shape;372;p44"/>
          <p:cNvSpPr txBox="1"/>
          <p:nvPr/>
        </p:nvSpPr>
        <p:spPr>
          <a:xfrm>
            <a:off x="7465373" y="4383756"/>
            <a:ext cx="958596"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Solution</a:t>
            </a:r>
            <a:endParaRPr/>
          </a:p>
        </p:txBody>
      </p:sp>
      <p:sp>
        <p:nvSpPr>
          <p:cNvPr id="373" name="Google Shape;373;p44"/>
          <p:cNvSpPr txBox="1"/>
          <p:nvPr/>
        </p:nvSpPr>
        <p:spPr>
          <a:xfrm>
            <a:off x="7465372" y="4788648"/>
            <a:ext cx="3294775" cy="492443"/>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a:solidFill>
                  <a:schemeClr val="dk1"/>
                </a:solidFill>
                <a:latin typeface="Open Sans"/>
                <a:ea typeface="Open Sans"/>
                <a:cs typeface="Open Sans"/>
                <a:sym typeface="Open Sans"/>
              </a:rPr>
              <a:t>Implementing a decentralized exchange leveraging blockchain technology.</a:t>
            </a:r>
            <a:endParaRPr/>
          </a:p>
        </p:txBody>
      </p:sp>
      <p:sp>
        <p:nvSpPr>
          <p:cNvPr id="374" name="Google Shape;374;p44"/>
          <p:cNvSpPr txBox="1"/>
          <p:nvPr/>
        </p:nvSpPr>
        <p:spPr>
          <a:xfrm>
            <a:off x="1714500" y="3194328"/>
            <a:ext cx="2995723" cy="1557158"/>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None/>
            </a:pPr>
            <a:r>
              <a:rPr lang="en-US" sz="1000" b="0" i="0">
                <a:solidFill>
                  <a:srgbClr val="D1D5DB"/>
                </a:solidFill>
                <a:latin typeface="Arial"/>
                <a:ea typeface="Arial"/>
                <a:cs typeface="Arial"/>
                <a:sym typeface="Arial"/>
              </a:rPr>
              <a:t>To propel the adoption and growth of DEXs, it is crucial to establish clear goals and objectives that encompass various aspects. These goals may include enhancing user experience by providing seamless and intuitive interfaces, fostering liquidity to ensure efficient trading, promoting interoperability among different DEX protocols, and implementing robust security measures to safeguard users' funds. </a:t>
            </a:r>
            <a:endParaRPr sz="1000">
              <a:solidFill>
                <a:schemeClr val="dk1"/>
              </a:solidFill>
              <a:latin typeface="Open Sans"/>
              <a:ea typeface="Open Sans"/>
              <a:cs typeface="Open Sans"/>
              <a:sym typeface="Open Sans"/>
            </a:endParaRPr>
          </a:p>
        </p:txBody>
      </p:sp>
      <p:pic>
        <p:nvPicPr>
          <p:cNvPr id="375" name="Google Shape;375;p44"/>
          <p:cNvPicPr preferRelativeResize="0"/>
          <p:nvPr/>
        </p:nvPicPr>
        <p:blipFill rotWithShape="1">
          <a:blip r:embed="rId3">
            <a:alphaModFix/>
          </a:blip>
          <a:srcRect/>
          <a:stretch/>
        </p:blipFill>
        <p:spPr>
          <a:xfrm>
            <a:off x="6376630" y="1834262"/>
            <a:ext cx="540000" cy="540000"/>
          </a:xfrm>
          <a:prstGeom prst="rect">
            <a:avLst/>
          </a:prstGeom>
          <a:noFill/>
          <a:ln>
            <a:noFill/>
          </a:ln>
        </p:spPr>
      </p:pic>
      <p:pic>
        <p:nvPicPr>
          <p:cNvPr id="376" name="Google Shape;376;p44"/>
          <p:cNvPicPr preferRelativeResize="0"/>
          <p:nvPr/>
        </p:nvPicPr>
        <p:blipFill rotWithShape="1">
          <a:blip r:embed="rId4">
            <a:alphaModFix/>
          </a:blip>
          <a:srcRect/>
          <a:stretch/>
        </p:blipFill>
        <p:spPr>
          <a:xfrm>
            <a:off x="6382557" y="3222750"/>
            <a:ext cx="540000" cy="540000"/>
          </a:xfrm>
          <a:prstGeom prst="rect">
            <a:avLst/>
          </a:prstGeom>
          <a:noFill/>
          <a:ln>
            <a:noFill/>
          </a:ln>
        </p:spPr>
      </p:pic>
      <p:pic>
        <p:nvPicPr>
          <p:cNvPr id="377" name="Google Shape;377;p44"/>
          <p:cNvPicPr preferRelativeResize="0"/>
          <p:nvPr/>
        </p:nvPicPr>
        <p:blipFill rotWithShape="1">
          <a:blip r:embed="rId5">
            <a:alphaModFix/>
          </a:blip>
          <a:srcRect/>
          <a:stretch/>
        </p:blipFill>
        <p:spPr>
          <a:xfrm>
            <a:off x="6376630" y="4611224"/>
            <a:ext cx="540000" cy="54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936778" y="767040"/>
            <a:ext cx="9715500" cy="10287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4000"/>
              <a:buFont typeface="Montserrat"/>
              <a:buNone/>
            </a:pPr>
            <a:r>
              <a:rPr lang="en-US"/>
              <a:t>Why Decentralized Exchange </a:t>
            </a:r>
            <a:r>
              <a:rPr lang="en-US">
                <a:solidFill>
                  <a:schemeClr val="accent1"/>
                </a:solidFill>
              </a:rPr>
              <a:t>?</a:t>
            </a:r>
            <a:endParaRPr/>
          </a:p>
        </p:txBody>
      </p:sp>
      <p:sp>
        <p:nvSpPr>
          <p:cNvPr id="232" name="Google Shape;232;p36"/>
          <p:cNvSpPr txBox="1"/>
          <p:nvPr/>
        </p:nvSpPr>
        <p:spPr>
          <a:xfrm>
            <a:off x="1012278" y="1439557"/>
            <a:ext cx="5835591" cy="294440"/>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100" b="0" i="0">
                <a:solidFill>
                  <a:srgbClr val="D1D5DB"/>
                </a:solidFill>
                <a:latin typeface="Arial"/>
                <a:ea typeface="Arial"/>
                <a:cs typeface="Arial"/>
                <a:sym typeface="Arial"/>
              </a:rPr>
              <a:t>Here are some key features and properties of decentralized exchanges</a:t>
            </a:r>
            <a:endParaRPr sz="1100">
              <a:solidFill>
                <a:schemeClr val="dk1"/>
              </a:solidFill>
              <a:latin typeface="Open Sans"/>
              <a:ea typeface="Open Sans"/>
              <a:cs typeface="Open Sans"/>
              <a:sym typeface="Open Sans"/>
            </a:endParaRPr>
          </a:p>
        </p:txBody>
      </p:sp>
      <p:grpSp>
        <p:nvGrpSpPr>
          <p:cNvPr id="233" name="Google Shape;233;p36"/>
          <p:cNvGrpSpPr/>
          <p:nvPr/>
        </p:nvGrpSpPr>
        <p:grpSpPr>
          <a:xfrm>
            <a:off x="2605937" y="2468257"/>
            <a:ext cx="6980125" cy="1564137"/>
            <a:chOff x="2801302" y="2791844"/>
            <a:chExt cx="6980125" cy="1564137"/>
          </a:xfrm>
        </p:grpSpPr>
        <p:grpSp>
          <p:nvGrpSpPr>
            <p:cNvPr id="234" name="Google Shape;234;p36"/>
            <p:cNvGrpSpPr/>
            <p:nvPr/>
          </p:nvGrpSpPr>
          <p:grpSpPr>
            <a:xfrm>
              <a:off x="2801302" y="2791844"/>
              <a:ext cx="1914178" cy="1564137"/>
              <a:chOff x="953771" y="2952750"/>
              <a:chExt cx="1914178" cy="1564137"/>
            </a:xfrm>
          </p:grpSpPr>
          <p:sp>
            <p:nvSpPr>
              <p:cNvPr id="235" name="Google Shape;235;p36"/>
              <p:cNvSpPr txBox="1"/>
              <p:nvPr/>
            </p:nvSpPr>
            <p:spPr>
              <a:xfrm>
                <a:off x="953771" y="4147555"/>
                <a:ext cx="1914178"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Decentralization</a:t>
                </a:r>
                <a:endParaRPr/>
              </a:p>
            </p:txBody>
          </p:sp>
          <p:pic>
            <p:nvPicPr>
              <p:cNvPr id="236" name="Google Shape;236;p36"/>
              <p:cNvPicPr preferRelativeResize="0"/>
              <p:nvPr/>
            </p:nvPicPr>
            <p:blipFill rotWithShape="1">
              <a:blip r:embed="rId3">
                <a:alphaModFix/>
              </a:blip>
              <a:srcRect/>
              <a:stretch/>
            </p:blipFill>
            <p:spPr>
              <a:xfrm>
                <a:off x="1434610" y="2952750"/>
                <a:ext cx="952500" cy="952500"/>
              </a:xfrm>
              <a:prstGeom prst="rect">
                <a:avLst/>
              </a:prstGeom>
              <a:noFill/>
              <a:ln>
                <a:noFill/>
              </a:ln>
            </p:spPr>
          </p:pic>
        </p:grpSp>
        <p:grpSp>
          <p:nvGrpSpPr>
            <p:cNvPr id="237" name="Google Shape;237;p36"/>
            <p:cNvGrpSpPr/>
            <p:nvPr/>
          </p:nvGrpSpPr>
          <p:grpSpPr>
            <a:xfrm>
              <a:off x="5306255" y="2819428"/>
              <a:ext cx="1653894" cy="1508969"/>
              <a:chOff x="3425049" y="3002859"/>
              <a:chExt cx="1653894" cy="1508969"/>
            </a:xfrm>
          </p:grpSpPr>
          <p:sp>
            <p:nvSpPr>
              <p:cNvPr id="238" name="Google Shape;238;p36"/>
              <p:cNvSpPr txBox="1"/>
              <p:nvPr/>
            </p:nvSpPr>
            <p:spPr>
              <a:xfrm>
                <a:off x="3425049" y="4142496"/>
                <a:ext cx="1653894"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dirty="0">
                    <a:solidFill>
                      <a:schemeClr val="dk1"/>
                    </a:solidFill>
                    <a:latin typeface="Open Sans"/>
                    <a:ea typeface="Open Sans"/>
                    <a:cs typeface="Open Sans"/>
                    <a:sym typeface="Open Sans"/>
                  </a:rPr>
                  <a:t>Transparency</a:t>
                </a:r>
                <a:endParaRPr dirty="0"/>
              </a:p>
            </p:txBody>
          </p:sp>
          <p:pic>
            <p:nvPicPr>
              <p:cNvPr id="239" name="Google Shape;239;p36"/>
              <p:cNvPicPr preferRelativeResize="0"/>
              <p:nvPr/>
            </p:nvPicPr>
            <p:blipFill rotWithShape="1">
              <a:blip r:embed="rId4">
                <a:alphaModFix/>
              </a:blip>
              <a:srcRect/>
              <a:stretch/>
            </p:blipFill>
            <p:spPr>
              <a:xfrm>
                <a:off x="3724716" y="3002859"/>
                <a:ext cx="952500" cy="952500"/>
              </a:xfrm>
              <a:prstGeom prst="rect">
                <a:avLst/>
              </a:prstGeom>
              <a:noFill/>
              <a:ln>
                <a:noFill/>
              </a:ln>
            </p:spPr>
          </p:pic>
        </p:grpSp>
        <p:grpSp>
          <p:nvGrpSpPr>
            <p:cNvPr id="240" name="Google Shape;240;p36"/>
            <p:cNvGrpSpPr/>
            <p:nvPr/>
          </p:nvGrpSpPr>
          <p:grpSpPr>
            <a:xfrm>
              <a:off x="7448865" y="2819428"/>
              <a:ext cx="2332562" cy="1508969"/>
              <a:chOff x="5387741" y="3002859"/>
              <a:chExt cx="2332562" cy="1508969"/>
            </a:xfrm>
          </p:grpSpPr>
          <p:sp>
            <p:nvSpPr>
              <p:cNvPr id="241" name="Google Shape;241;p36"/>
              <p:cNvSpPr txBox="1"/>
              <p:nvPr/>
            </p:nvSpPr>
            <p:spPr>
              <a:xfrm>
                <a:off x="5387741" y="4142496"/>
                <a:ext cx="2332562"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Peer to peer trading</a:t>
                </a:r>
                <a:endParaRPr/>
              </a:p>
            </p:txBody>
          </p:sp>
          <p:pic>
            <p:nvPicPr>
              <p:cNvPr id="242" name="Google Shape;242;p36"/>
              <p:cNvPicPr preferRelativeResize="0"/>
              <p:nvPr/>
            </p:nvPicPr>
            <p:blipFill rotWithShape="1">
              <a:blip r:embed="rId5">
                <a:alphaModFix/>
              </a:blip>
              <a:srcRect/>
              <a:stretch/>
            </p:blipFill>
            <p:spPr>
              <a:xfrm>
                <a:off x="6077772" y="3002859"/>
                <a:ext cx="952500" cy="952500"/>
              </a:xfrm>
              <a:prstGeom prst="rect">
                <a:avLst/>
              </a:prstGeom>
              <a:noFill/>
              <a:ln>
                <a:noFill/>
              </a:ln>
            </p:spPr>
          </p:pic>
        </p:grpSp>
      </p:grpSp>
      <p:grpSp>
        <p:nvGrpSpPr>
          <p:cNvPr id="243" name="Google Shape;243;p36"/>
          <p:cNvGrpSpPr/>
          <p:nvPr/>
        </p:nvGrpSpPr>
        <p:grpSpPr>
          <a:xfrm>
            <a:off x="4438201" y="4533594"/>
            <a:ext cx="2897212" cy="1564137"/>
            <a:chOff x="4358512" y="4704540"/>
            <a:chExt cx="2897212" cy="1564137"/>
          </a:xfrm>
        </p:grpSpPr>
        <p:grpSp>
          <p:nvGrpSpPr>
            <p:cNvPr id="244" name="Google Shape;244;p36"/>
            <p:cNvGrpSpPr/>
            <p:nvPr/>
          </p:nvGrpSpPr>
          <p:grpSpPr>
            <a:xfrm>
              <a:off x="6291365" y="4704540"/>
              <a:ext cx="964359" cy="1564137"/>
              <a:chOff x="8434307" y="2952750"/>
              <a:chExt cx="964359" cy="1564137"/>
            </a:xfrm>
          </p:grpSpPr>
          <p:pic>
            <p:nvPicPr>
              <p:cNvPr id="245" name="Google Shape;245;p36"/>
              <p:cNvPicPr preferRelativeResize="0"/>
              <p:nvPr/>
            </p:nvPicPr>
            <p:blipFill rotWithShape="1">
              <a:blip r:embed="rId6">
                <a:alphaModFix/>
              </a:blip>
              <a:srcRect/>
              <a:stretch/>
            </p:blipFill>
            <p:spPr>
              <a:xfrm>
                <a:off x="8434307" y="2952750"/>
                <a:ext cx="952500" cy="952500"/>
              </a:xfrm>
              <a:prstGeom prst="rect">
                <a:avLst/>
              </a:prstGeom>
              <a:noFill/>
              <a:ln>
                <a:noFill/>
              </a:ln>
            </p:spPr>
          </p:pic>
          <p:sp>
            <p:nvSpPr>
              <p:cNvPr id="246" name="Google Shape;246;p36"/>
              <p:cNvSpPr txBox="1"/>
              <p:nvPr/>
            </p:nvSpPr>
            <p:spPr>
              <a:xfrm>
                <a:off x="8457703" y="4147555"/>
                <a:ext cx="940963"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Security</a:t>
                </a:r>
                <a:endParaRPr/>
              </a:p>
            </p:txBody>
          </p:sp>
        </p:grpSp>
        <p:grpSp>
          <p:nvGrpSpPr>
            <p:cNvPr id="247" name="Google Shape;247;p36"/>
            <p:cNvGrpSpPr/>
            <p:nvPr/>
          </p:nvGrpSpPr>
          <p:grpSpPr>
            <a:xfrm>
              <a:off x="4358512" y="4729594"/>
              <a:ext cx="952500" cy="1514028"/>
              <a:chOff x="10079804" y="3002859"/>
              <a:chExt cx="952500" cy="1514028"/>
            </a:xfrm>
          </p:grpSpPr>
          <p:pic>
            <p:nvPicPr>
              <p:cNvPr id="248" name="Google Shape;248;p36"/>
              <p:cNvPicPr preferRelativeResize="0"/>
              <p:nvPr/>
            </p:nvPicPr>
            <p:blipFill rotWithShape="1">
              <a:blip r:embed="rId7">
                <a:alphaModFix/>
              </a:blip>
              <a:srcRect/>
              <a:stretch/>
            </p:blipFill>
            <p:spPr>
              <a:xfrm>
                <a:off x="10079804" y="3002859"/>
                <a:ext cx="952500" cy="952500"/>
              </a:xfrm>
              <a:prstGeom prst="rect">
                <a:avLst/>
              </a:prstGeom>
              <a:noFill/>
              <a:ln>
                <a:noFill/>
              </a:ln>
            </p:spPr>
          </p:pic>
          <p:sp>
            <p:nvSpPr>
              <p:cNvPr id="249" name="Google Shape;249;p36"/>
              <p:cNvSpPr txBox="1"/>
              <p:nvPr/>
            </p:nvSpPr>
            <p:spPr>
              <a:xfrm>
                <a:off x="10136067" y="4147555"/>
                <a:ext cx="839974"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Privacy</a:t>
                </a: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5"/>
          <p:cNvSpPr>
            <a:spLocks noGrp="1"/>
          </p:cNvSpPr>
          <p:nvPr>
            <p:ph type="pic" idx="2"/>
          </p:nvPr>
        </p:nvSpPr>
        <p:spPr>
          <a:xfrm>
            <a:off x="0" y="0"/>
            <a:ext cx="12192000" cy="6858000"/>
          </a:xfrm>
          <a:prstGeom prst="rect">
            <a:avLst/>
          </a:prstGeom>
          <a:gradFill>
            <a:gsLst>
              <a:gs pos="0">
                <a:srgbClr val="FEFFFE">
                  <a:alpha val="20000"/>
                </a:srgbClr>
              </a:gs>
              <a:gs pos="98000">
                <a:srgbClr val="FEFFFE">
                  <a:alpha val="4705"/>
                </a:srgbClr>
              </a:gs>
              <a:gs pos="100000">
                <a:srgbClr val="FEFFFE">
                  <a:alpha val="4705"/>
                </a:srgbClr>
              </a:gs>
            </a:gsLst>
            <a:lin ang="5400000" scaled="0"/>
          </a:gradFill>
          <a:ln>
            <a:noFill/>
          </a:ln>
        </p:spPr>
      </p:sp>
      <p:sp>
        <p:nvSpPr>
          <p:cNvPr id="383" name="Google Shape;383;p45"/>
          <p:cNvSpPr/>
          <p:nvPr/>
        </p:nvSpPr>
        <p:spPr>
          <a:xfrm>
            <a:off x="0" y="0"/>
            <a:ext cx="12192000" cy="6858000"/>
          </a:xfrm>
          <a:prstGeom prst="rect">
            <a:avLst/>
          </a:pr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84" name="Google Shape;384;p45"/>
          <p:cNvSpPr txBox="1">
            <a:spLocks noGrp="1"/>
          </p:cNvSpPr>
          <p:nvPr>
            <p:ph type="title"/>
          </p:nvPr>
        </p:nvSpPr>
        <p:spPr>
          <a:xfrm>
            <a:off x="1714501" y="1090627"/>
            <a:ext cx="9715500" cy="10287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4000"/>
              <a:buFont typeface="Montserrat"/>
              <a:buNone/>
            </a:pPr>
            <a:r>
              <a:rPr lang="en-US"/>
              <a:t>DEX </a:t>
            </a:r>
            <a:r>
              <a:rPr lang="en-US">
                <a:solidFill>
                  <a:srgbClr val="2574FB"/>
                </a:solidFill>
              </a:rPr>
              <a:t>Features</a:t>
            </a:r>
            <a:endParaRPr/>
          </a:p>
        </p:txBody>
      </p:sp>
      <p:sp>
        <p:nvSpPr>
          <p:cNvPr id="385" name="Google Shape;385;p45"/>
          <p:cNvSpPr txBox="1"/>
          <p:nvPr/>
        </p:nvSpPr>
        <p:spPr>
          <a:xfrm>
            <a:off x="1714501" y="1763144"/>
            <a:ext cx="5164471" cy="276038"/>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b="0" i="0">
                <a:solidFill>
                  <a:srgbClr val="D1D5DB"/>
                </a:solidFill>
                <a:latin typeface="Arial"/>
                <a:ea typeface="Arial"/>
                <a:cs typeface="Arial"/>
                <a:sym typeface="Arial"/>
              </a:rPr>
              <a:t>Decentralized exchanges offer several features that differentiate them from centralized exchanges</a:t>
            </a:r>
            <a:endParaRPr sz="1000">
              <a:solidFill>
                <a:schemeClr val="dk1"/>
              </a:solidFill>
              <a:latin typeface="Open Sans"/>
              <a:ea typeface="Open Sans"/>
              <a:cs typeface="Open Sans"/>
              <a:sym typeface="Open Sans"/>
            </a:endParaRPr>
          </a:p>
        </p:txBody>
      </p:sp>
      <p:grpSp>
        <p:nvGrpSpPr>
          <p:cNvPr id="386" name="Google Shape;386;p45"/>
          <p:cNvGrpSpPr/>
          <p:nvPr/>
        </p:nvGrpSpPr>
        <p:grpSpPr>
          <a:xfrm>
            <a:off x="1214331" y="2791844"/>
            <a:ext cx="9763337" cy="1289316"/>
            <a:chOff x="878441" y="2775140"/>
            <a:chExt cx="9763337" cy="1289316"/>
          </a:xfrm>
        </p:grpSpPr>
        <p:grpSp>
          <p:nvGrpSpPr>
            <p:cNvPr id="387" name="Google Shape;387;p45"/>
            <p:cNvGrpSpPr/>
            <p:nvPr/>
          </p:nvGrpSpPr>
          <p:grpSpPr>
            <a:xfrm>
              <a:off x="878441" y="2793543"/>
              <a:ext cx="2639361" cy="1270913"/>
              <a:chOff x="878441" y="2793543"/>
              <a:chExt cx="2639361" cy="1270913"/>
            </a:xfrm>
          </p:grpSpPr>
          <p:sp>
            <p:nvSpPr>
              <p:cNvPr id="388" name="Google Shape;388;p45"/>
              <p:cNvSpPr txBox="1"/>
              <p:nvPr/>
            </p:nvSpPr>
            <p:spPr>
              <a:xfrm>
                <a:off x="2410126" y="3244333"/>
                <a:ext cx="1107676"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Swapping</a:t>
                </a:r>
                <a:endParaRPr/>
              </a:p>
            </p:txBody>
          </p:sp>
          <p:grpSp>
            <p:nvGrpSpPr>
              <p:cNvPr id="389" name="Google Shape;389;p45"/>
              <p:cNvGrpSpPr/>
              <p:nvPr/>
            </p:nvGrpSpPr>
            <p:grpSpPr>
              <a:xfrm>
                <a:off x="878441" y="2793543"/>
                <a:ext cx="1298176" cy="1270913"/>
                <a:chOff x="878441" y="2793543"/>
                <a:chExt cx="1298176" cy="1270913"/>
              </a:xfrm>
            </p:grpSpPr>
            <p:sp>
              <p:nvSpPr>
                <p:cNvPr id="390" name="Google Shape;390;p45"/>
                <p:cNvSpPr/>
                <p:nvPr/>
              </p:nvSpPr>
              <p:spPr>
                <a:xfrm>
                  <a:off x="878441" y="2793543"/>
                  <a:ext cx="1298176" cy="1270913"/>
                </a:xfrm>
                <a:prstGeom prst="ellipse">
                  <a:avLst/>
                </a:prstGeom>
                <a:gradFill>
                  <a:gsLst>
                    <a:gs pos="0">
                      <a:schemeClr val="accent2"/>
                    </a:gs>
                    <a:gs pos="99000">
                      <a:schemeClr val="accent3"/>
                    </a:gs>
                    <a:gs pos="100000">
                      <a:schemeClr val="accent3"/>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pic>
              <p:nvPicPr>
                <p:cNvPr id="391" name="Google Shape;391;p45"/>
                <p:cNvPicPr preferRelativeResize="0"/>
                <p:nvPr/>
              </p:nvPicPr>
              <p:blipFill rotWithShape="1">
                <a:blip r:embed="rId3">
                  <a:alphaModFix/>
                </a:blip>
                <a:srcRect/>
                <a:stretch/>
              </p:blipFill>
              <p:spPr>
                <a:xfrm>
                  <a:off x="1266649" y="3167978"/>
                  <a:ext cx="540000" cy="540000"/>
                </a:xfrm>
                <a:prstGeom prst="rect">
                  <a:avLst/>
                </a:prstGeom>
                <a:noFill/>
                <a:ln>
                  <a:noFill/>
                </a:ln>
              </p:spPr>
            </p:pic>
          </p:grpSp>
        </p:grpSp>
        <p:grpSp>
          <p:nvGrpSpPr>
            <p:cNvPr id="392" name="Google Shape;392;p45"/>
            <p:cNvGrpSpPr/>
            <p:nvPr/>
          </p:nvGrpSpPr>
          <p:grpSpPr>
            <a:xfrm>
              <a:off x="4467013" y="2793543"/>
              <a:ext cx="2615940" cy="1270913"/>
              <a:chOff x="4428190" y="2793543"/>
              <a:chExt cx="2615940" cy="1270913"/>
            </a:xfrm>
          </p:grpSpPr>
          <p:sp>
            <p:nvSpPr>
              <p:cNvPr id="393" name="Google Shape;393;p45"/>
              <p:cNvSpPr txBox="1"/>
              <p:nvPr/>
            </p:nvSpPr>
            <p:spPr>
              <a:xfrm>
                <a:off x="5936454" y="3105834"/>
                <a:ext cx="1107676" cy="646331"/>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Token</a:t>
                </a:r>
                <a:endParaRPr/>
              </a:p>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Listing</a:t>
                </a:r>
                <a:endParaRPr/>
              </a:p>
            </p:txBody>
          </p:sp>
          <p:grpSp>
            <p:nvGrpSpPr>
              <p:cNvPr id="394" name="Google Shape;394;p45"/>
              <p:cNvGrpSpPr/>
              <p:nvPr/>
            </p:nvGrpSpPr>
            <p:grpSpPr>
              <a:xfrm>
                <a:off x="4428190" y="2793543"/>
                <a:ext cx="1298176" cy="1270913"/>
                <a:chOff x="4428190" y="2793543"/>
                <a:chExt cx="1298176" cy="1270913"/>
              </a:xfrm>
            </p:grpSpPr>
            <p:sp>
              <p:nvSpPr>
                <p:cNvPr id="395" name="Google Shape;395;p45"/>
                <p:cNvSpPr/>
                <p:nvPr/>
              </p:nvSpPr>
              <p:spPr>
                <a:xfrm>
                  <a:off x="4428190" y="2793543"/>
                  <a:ext cx="1298176" cy="1270913"/>
                </a:xfrm>
                <a:prstGeom prst="ellipse">
                  <a:avLst/>
                </a:prstGeom>
                <a:gradFill>
                  <a:gsLst>
                    <a:gs pos="0">
                      <a:schemeClr val="accent2"/>
                    </a:gs>
                    <a:gs pos="99000">
                      <a:schemeClr val="accent3"/>
                    </a:gs>
                    <a:gs pos="100000">
                      <a:schemeClr val="accent3"/>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pic>
              <p:nvPicPr>
                <p:cNvPr id="396" name="Google Shape;396;p45"/>
                <p:cNvPicPr preferRelativeResize="0"/>
                <p:nvPr/>
              </p:nvPicPr>
              <p:blipFill rotWithShape="1">
                <a:blip r:embed="rId4">
                  <a:alphaModFix/>
                </a:blip>
                <a:srcRect/>
                <a:stretch/>
              </p:blipFill>
              <p:spPr>
                <a:xfrm>
                  <a:off x="4834390" y="3162611"/>
                  <a:ext cx="540000" cy="540000"/>
                </a:xfrm>
                <a:prstGeom prst="rect">
                  <a:avLst/>
                </a:prstGeom>
                <a:noFill/>
                <a:ln>
                  <a:noFill/>
                </a:ln>
              </p:spPr>
            </p:pic>
          </p:grpSp>
        </p:grpSp>
        <p:grpSp>
          <p:nvGrpSpPr>
            <p:cNvPr id="397" name="Google Shape;397;p45"/>
            <p:cNvGrpSpPr/>
            <p:nvPr/>
          </p:nvGrpSpPr>
          <p:grpSpPr>
            <a:xfrm>
              <a:off x="8032163" y="2775140"/>
              <a:ext cx="2609615" cy="1270913"/>
              <a:chOff x="8032163" y="2775140"/>
              <a:chExt cx="2609615" cy="1270913"/>
            </a:xfrm>
          </p:grpSpPr>
          <p:sp>
            <p:nvSpPr>
              <p:cNvPr id="398" name="Google Shape;398;p45"/>
              <p:cNvSpPr txBox="1"/>
              <p:nvPr/>
            </p:nvSpPr>
            <p:spPr>
              <a:xfrm>
                <a:off x="9534102" y="3087431"/>
                <a:ext cx="1107676" cy="646331"/>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Token Creation</a:t>
                </a:r>
                <a:endParaRPr/>
              </a:p>
            </p:txBody>
          </p:sp>
          <p:grpSp>
            <p:nvGrpSpPr>
              <p:cNvPr id="399" name="Google Shape;399;p45"/>
              <p:cNvGrpSpPr/>
              <p:nvPr/>
            </p:nvGrpSpPr>
            <p:grpSpPr>
              <a:xfrm>
                <a:off x="8032163" y="2775140"/>
                <a:ext cx="1298176" cy="1270913"/>
                <a:chOff x="8032163" y="2775140"/>
                <a:chExt cx="1298176" cy="1270913"/>
              </a:xfrm>
            </p:grpSpPr>
            <p:sp>
              <p:nvSpPr>
                <p:cNvPr id="400" name="Google Shape;400;p45"/>
                <p:cNvSpPr/>
                <p:nvPr/>
              </p:nvSpPr>
              <p:spPr>
                <a:xfrm>
                  <a:off x="8032163" y="2775140"/>
                  <a:ext cx="1298176" cy="1270913"/>
                </a:xfrm>
                <a:prstGeom prst="ellipse">
                  <a:avLst/>
                </a:prstGeom>
                <a:gradFill>
                  <a:gsLst>
                    <a:gs pos="0">
                      <a:schemeClr val="accent2"/>
                    </a:gs>
                    <a:gs pos="99000">
                      <a:schemeClr val="accent3"/>
                    </a:gs>
                    <a:gs pos="100000">
                      <a:schemeClr val="accent3"/>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pic>
              <p:nvPicPr>
                <p:cNvPr id="401" name="Google Shape;401;p45"/>
                <p:cNvPicPr preferRelativeResize="0"/>
                <p:nvPr/>
              </p:nvPicPr>
              <p:blipFill rotWithShape="1">
                <a:blip r:embed="rId5">
                  <a:alphaModFix/>
                </a:blip>
                <a:srcRect/>
                <a:stretch/>
              </p:blipFill>
              <p:spPr>
                <a:xfrm>
                  <a:off x="8470351" y="3140596"/>
                  <a:ext cx="540000" cy="540000"/>
                </a:xfrm>
                <a:prstGeom prst="rect">
                  <a:avLst/>
                </a:prstGeom>
                <a:noFill/>
                <a:ln>
                  <a:noFill/>
                </a:ln>
              </p:spPr>
            </p:pic>
          </p:grpSp>
        </p:grpSp>
      </p:grpSp>
      <p:grpSp>
        <p:nvGrpSpPr>
          <p:cNvPr id="402" name="Google Shape;402;p45"/>
          <p:cNvGrpSpPr/>
          <p:nvPr/>
        </p:nvGrpSpPr>
        <p:grpSpPr>
          <a:xfrm>
            <a:off x="1213421" y="4569992"/>
            <a:ext cx="9763338" cy="1358688"/>
            <a:chOff x="877531" y="4553288"/>
            <a:chExt cx="9763338" cy="1358688"/>
          </a:xfrm>
        </p:grpSpPr>
        <p:grpSp>
          <p:nvGrpSpPr>
            <p:cNvPr id="403" name="Google Shape;403;p45"/>
            <p:cNvGrpSpPr/>
            <p:nvPr/>
          </p:nvGrpSpPr>
          <p:grpSpPr>
            <a:xfrm>
              <a:off x="877531" y="4641063"/>
              <a:ext cx="2598170" cy="1270913"/>
              <a:chOff x="878440" y="4641063"/>
              <a:chExt cx="2598170" cy="1270913"/>
            </a:xfrm>
          </p:grpSpPr>
          <p:sp>
            <p:nvSpPr>
              <p:cNvPr id="404" name="Google Shape;404;p45"/>
              <p:cNvSpPr txBox="1"/>
              <p:nvPr/>
            </p:nvSpPr>
            <p:spPr>
              <a:xfrm>
                <a:off x="2410126" y="4953354"/>
                <a:ext cx="1066484" cy="646331"/>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Pool</a:t>
                </a:r>
                <a:endParaRPr/>
              </a:p>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Creation</a:t>
                </a:r>
                <a:endParaRPr/>
              </a:p>
            </p:txBody>
          </p:sp>
          <p:grpSp>
            <p:nvGrpSpPr>
              <p:cNvPr id="405" name="Google Shape;405;p45"/>
              <p:cNvGrpSpPr/>
              <p:nvPr/>
            </p:nvGrpSpPr>
            <p:grpSpPr>
              <a:xfrm>
                <a:off x="878440" y="4641063"/>
                <a:ext cx="1298176" cy="1270913"/>
                <a:chOff x="878440" y="4641063"/>
                <a:chExt cx="1298176" cy="1270913"/>
              </a:xfrm>
            </p:grpSpPr>
            <p:sp>
              <p:nvSpPr>
                <p:cNvPr id="406" name="Google Shape;406;p45"/>
                <p:cNvSpPr/>
                <p:nvPr/>
              </p:nvSpPr>
              <p:spPr>
                <a:xfrm>
                  <a:off x="878440" y="4641063"/>
                  <a:ext cx="1298176" cy="1270913"/>
                </a:xfrm>
                <a:prstGeom prst="ellipse">
                  <a:avLst/>
                </a:prstGeom>
                <a:gradFill>
                  <a:gsLst>
                    <a:gs pos="0">
                      <a:schemeClr val="accent2"/>
                    </a:gs>
                    <a:gs pos="99000">
                      <a:schemeClr val="accent3"/>
                    </a:gs>
                    <a:gs pos="100000">
                      <a:schemeClr val="accent3"/>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pic>
              <p:nvPicPr>
                <p:cNvPr id="407" name="Google Shape;407;p45"/>
                <p:cNvPicPr preferRelativeResize="0"/>
                <p:nvPr/>
              </p:nvPicPr>
              <p:blipFill rotWithShape="1">
                <a:blip r:embed="rId6">
                  <a:alphaModFix/>
                </a:blip>
                <a:srcRect/>
                <a:stretch/>
              </p:blipFill>
              <p:spPr>
                <a:xfrm>
                  <a:off x="1257528" y="5009536"/>
                  <a:ext cx="540000" cy="540000"/>
                </a:xfrm>
                <a:prstGeom prst="rect">
                  <a:avLst/>
                </a:prstGeom>
                <a:noFill/>
                <a:ln>
                  <a:noFill/>
                </a:ln>
              </p:spPr>
            </p:pic>
          </p:grpSp>
        </p:grpSp>
        <p:grpSp>
          <p:nvGrpSpPr>
            <p:cNvPr id="408" name="Google Shape;408;p45"/>
            <p:cNvGrpSpPr/>
            <p:nvPr/>
          </p:nvGrpSpPr>
          <p:grpSpPr>
            <a:xfrm>
              <a:off x="8029090" y="4553288"/>
              <a:ext cx="2611779" cy="1270913"/>
              <a:chOff x="8029999" y="4553288"/>
              <a:chExt cx="2611779" cy="1270913"/>
            </a:xfrm>
          </p:grpSpPr>
          <p:sp>
            <p:nvSpPr>
              <p:cNvPr id="409" name="Google Shape;409;p45"/>
              <p:cNvSpPr txBox="1"/>
              <p:nvPr/>
            </p:nvSpPr>
            <p:spPr>
              <a:xfrm>
                <a:off x="9534102" y="5004078"/>
                <a:ext cx="1107676" cy="369332"/>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Bridge</a:t>
                </a:r>
                <a:endParaRPr/>
              </a:p>
            </p:txBody>
          </p:sp>
          <p:grpSp>
            <p:nvGrpSpPr>
              <p:cNvPr id="410" name="Google Shape;410;p45"/>
              <p:cNvGrpSpPr/>
              <p:nvPr/>
            </p:nvGrpSpPr>
            <p:grpSpPr>
              <a:xfrm>
                <a:off x="8029999" y="4553288"/>
                <a:ext cx="1298176" cy="1270913"/>
                <a:chOff x="8029999" y="4553288"/>
                <a:chExt cx="1298176" cy="1270913"/>
              </a:xfrm>
            </p:grpSpPr>
            <p:sp>
              <p:nvSpPr>
                <p:cNvPr id="411" name="Google Shape;411;p45"/>
                <p:cNvSpPr/>
                <p:nvPr/>
              </p:nvSpPr>
              <p:spPr>
                <a:xfrm>
                  <a:off x="8029999" y="4553288"/>
                  <a:ext cx="1298176" cy="1270913"/>
                </a:xfrm>
                <a:prstGeom prst="ellipse">
                  <a:avLst/>
                </a:prstGeom>
                <a:gradFill>
                  <a:gsLst>
                    <a:gs pos="0">
                      <a:schemeClr val="accent2"/>
                    </a:gs>
                    <a:gs pos="99000">
                      <a:schemeClr val="accent3"/>
                    </a:gs>
                    <a:gs pos="100000">
                      <a:schemeClr val="accent3"/>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pic>
              <p:nvPicPr>
                <p:cNvPr id="412" name="Google Shape;412;p45"/>
                <p:cNvPicPr preferRelativeResize="0"/>
                <p:nvPr/>
              </p:nvPicPr>
              <p:blipFill rotWithShape="1">
                <a:blip r:embed="rId7">
                  <a:alphaModFix/>
                </a:blip>
                <a:srcRect/>
                <a:stretch/>
              </p:blipFill>
              <p:spPr>
                <a:xfrm>
                  <a:off x="8439124" y="4927133"/>
                  <a:ext cx="540000" cy="540000"/>
                </a:xfrm>
                <a:prstGeom prst="rect">
                  <a:avLst/>
                </a:prstGeom>
                <a:noFill/>
                <a:ln>
                  <a:noFill/>
                </a:ln>
              </p:spPr>
            </p:pic>
          </p:grpSp>
        </p:grpSp>
        <p:grpSp>
          <p:nvGrpSpPr>
            <p:cNvPr id="413" name="Google Shape;413;p45"/>
            <p:cNvGrpSpPr/>
            <p:nvPr/>
          </p:nvGrpSpPr>
          <p:grpSpPr>
            <a:xfrm>
              <a:off x="4443691" y="4553288"/>
              <a:ext cx="2617409" cy="1270913"/>
              <a:chOff x="4426721" y="4553288"/>
              <a:chExt cx="2617409" cy="1270913"/>
            </a:xfrm>
          </p:grpSpPr>
          <p:sp>
            <p:nvSpPr>
              <p:cNvPr id="414" name="Google Shape;414;p45"/>
              <p:cNvSpPr txBox="1"/>
              <p:nvPr/>
            </p:nvSpPr>
            <p:spPr>
              <a:xfrm>
                <a:off x="5936454" y="4865579"/>
                <a:ext cx="1107676" cy="646331"/>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Top </a:t>
                </a:r>
                <a:endParaRPr/>
              </a:p>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Pools</a:t>
                </a:r>
                <a:endParaRPr/>
              </a:p>
            </p:txBody>
          </p:sp>
          <p:grpSp>
            <p:nvGrpSpPr>
              <p:cNvPr id="415" name="Google Shape;415;p45"/>
              <p:cNvGrpSpPr/>
              <p:nvPr/>
            </p:nvGrpSpPr>
            <p:grpSpPr>
              <a:xfrm>
                <a:off x="4426721" y="4553288"/>
                <a:ext cx="1298176" cy="1270913"/>
                <a:chOff x="4426721" y="4553288"/>
                <a:chExt cx="1298176" cy="1270913"/>
              </a:xfrm>
            </p:grpSpPr>
            <p:sp>
              <p:nvSpPr>
                <p:cNvPr id="416" name="Google Shape;416;p45"/>
                <p:cNvSpPr/>
                <p:nvPr/>
              </p:nvSpPr>
              <p:spPr>
                <a:xfrm>
                  <a:off x="4426721" y="4553288"/>
                  <a:ext cx="1298176" cy="1270913"/>
                </a:xfrm>
                <a:prstGeom prst="ellipse">
                  <a:avLst/>
                </a:prstGeom>
                <a:gradFill>
                  <a:gsLst>
                    <a:gs pos="0">
                      <a:schemeClr val="accent2"/>
                    </a:gs>
                    <a:gs pos="99000">
                      <a:schemeClr val="accent3"/>
                    </a:gs>
                    <a:gs pos="100000">
                      <a:schemeClr val="accent3"/>
                    </a:gs>
                  </a:gsLst>
                  <a:lin ang="5400000" scaled="0"/>
                </a:gra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pic>
              <p:nvPicPr>
                <p:cNvPr id="417" name="Google Shape;417;p45"/>
                <p:cNvPicPr preferRelativeResize="0"/>
                <p:nvPr/>
              </p:nvPicPr>
              <p:blipFill rotWithShape="1">
                <a:blip r:embed="rId8">
                  <a:alphaModFix/>
                </a:blip>
                <a:srcRect/>
                <a:stretch/>
              </p:blipFill>
              <p:spPr>
                <a:xfrm>
                  <a:off x="4828802" y="4918744"/>
                  <a:ext cx="540000" cy="540000"/>
                </a:xfrm>
                <a:prstGeom prst="rect">
                  <a:avLst/>
                </a:prstGeom>
                <a:noFill/>
                <a:ln>
                  <a:noFill/>
                </a:ln>
              </p:spPr>
            </p:pic>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7"/>
          <p:cNvSpPr/>
          <p:nvPr/>
        </p:nvSpPr>
        <p:spPr>
          <a:xfrm flipH="1">
            <a:off x="3684427" y="3319212"/>
            <a:ext cx="4581491" cy="288593"/>
          </a:xfrm>
          <a:prstGeom prst="notchedRightArrow">
            <a:avLst>
              <a:gd name="adj1" fmla="val 50000"/>
              <a:gd name="adj2" fmla="val 50000"/>
            </a:avLst>
          </a:prstGeom>
          <a:solidFill>
            <a:srgbClr val="002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38" name="Google Shape;438;p47"/>
          <p:cNvSpPr/>
          <p:nvPr/>
        </p:nvSpPr>
        <p:spPr>
          <a:xfrm>
            <a:off x="3684426" y="3048811"/>
            <a:ext cx="4581491" cy="288593"/>
          </a:xfrm>
          <a:prstGeom prst="notchedRightArrow">
            <a:avLst>
              <a:gd name="adj1" fmla="val 50000"/>
              <a:gd name="adj2" fmla="val 50000"/>
            </a:avLst>
          </a:prstGeom>
          <a:solidFill>
            <a:srgbClr val="0026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39" name="Google Shape;439;p47"/>
          <p:cNvSpPr txBox="1">
            <a:spLocks noGrp="1"/>
          </p:cNvSpPr>
          <p:nvPr>
            <p:ph type="title"/>
          </p:nvPr>
        </p:nvSpPr>
        <p:spPr>
          <a:xfrm>
            <a:off x="1714501" y="1090627"/>
            <a:ext cx="9715500" cy="1028700"/>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accent1"/>
              </a:buClr>
              <a:buSzPts val="4000"/>
              <a:buFont typeface="Montserrat"/>
              <a:buNone/>
            </a:pPr>
            <a:r>
              <a:rPr lang="en-US">
                <a:solidFill>
                  <a:schemeClr val="accent1"/>
                </a:solidFill>
              </a:rPr>
              <a:t>DEX</a:t>
            </a:r>
            <a:r>
              <a:rPr lang="en-US"/>
              <a:t> Architecture</a:t>
            </a:r>
            <a:endParaRPr/>
          </a:p>
        </p:txBody>
      </p:sp>
      <p:sp>
        <p:nvSpPr>
          <p:cNvPr id="440" name="Google Shape;440;p47"/>
          <p:cNvSpPr/>
          <p:nvPr/>
        </p:nvSpPr>
        <p:spPr>
          <a:xfrm>
            <a:off x="2669454" y="2815183"/>
            <a:ext cx="1014974" cy="1014974"/>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400">
              <a:solidFill>
                <a:schemeClr val="dk1"/>
              </a:solidFill>
              <a:latin typeface="Open Sans"/>
              <a:ea typeface="Open Sans"/>
              <a:cs typeface="Open Sans"/>
              <a:sym typeface="Open Sans"/>
            </a:endParaRPr>
          </a:p>
        </p:txBody>
      </p:sp>
      <p:sp>
        <p:nvSpPr>
          <p:cNvPr id="441" name="Google Shape;441;p47"/>
          <p:cNvSpPr txBox="1"/>
          <p:nvPr/>
        </p:nvSpPr>
        <p:spPr>
          <a:xfrm>
            <a:off x="2427215" y="4266889"/>
            <a:ext cx="1499452" cy="1116459"/>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1">
                <a:solidFill>
                  <a:schemeClr val="dk1"/>
                </a:solidFill>
                <a:latin typeface="Open Sans"/>
                <a:ea typeface="Open Sans"/>
                <a:cs typeface="Open Sans"/>
                <a:sym typeface="Open Sans"/>
              </a:rPr>
              <a:t>Wallet Integration</a:t>
            </a:r>
            <a:endParaRPr/>
          </a:p>
          <a:p>
            <a:pPr marL="0" marR="0" lvl="0" indent="0" algn="ctr" rtl="0">
              <a:lnSpc>
                <a:spcPct val="120000"/>
              </a:lnSpc>
              <a:spcBef>
                <a:spcPts val="600"/>
              </a:spcBef>
              <a:spcAft>
                <a:spcPts val="0"/>
              </a:spcAft>
              <a:buNone/>
            </a:pPr>
            <a:r>
              <a:rPr lang="en-US" sz="1000">
                <a:solidFill>
                  <a:schemeClr val="dk1"/>
                </a:solidFill>
                <a:latin typeface="Open Sans"/>
                <a:ea typeface="Open Sans"/>
                <a:cs typeface="Open Sans"/>
                <a:sym typeface="Open Sans"/>
              </a:rPr>
              <a:t>Integrating secure wallets for robust fund storage and management</a:t>
            </a:r>
            <a:endParaRPr/>
          </a:p>
        </p:txBody>
      </p:sp>
      <p:sp>
        <p:nvSpPr>
          <p:cNvPr id="442" name="Google Shape;442;p47"/>
          <p:cNvSpPr/>
          <p:nvPr/>
        </p:nvSpPr>
        <p:spPr>
          <a:xfrm>
            <a:off x="4534942" y="2815183"/>
            <a:ext cx="1014974" cy="1014974"/>
          </a:xfrm>
          <a:prstGeom prst="ellipse">
            <a:avLst/>
          </a:prstGeom>
          <a:solidFill>
            <a:schemeClr val="lt1"/>
          </a:solid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400">
              <a:solidFill>
                <a:schemeClr val="dk1"/>
              </a:solidFill>
              <a:latin typeface="Open Sans"/>
              <a:ea typeface="Open Sans"/>
              <a:cs typeface="Open Sans"/>
              <a:sym typeface="Open Sans"/>
            </a:endParaRPr>
          </a:p>
        </p:txBody>
      </p:sp>
      <p:sp>
        <p:nvSpPr>
          <p:cNvPr id="443" name="Google Shape;443;p47"/>
          <p:cNvSpPr/>
          <p:nvPr/>
        </p:nvSpPr>
        <p:spPr>
          <a:xfrm>
            <a:off x="6400430" y="2815183"/>
            <a:ext cx="1014974" cy="1014974"/>
          </a:xfrm>
          <a:prstGeom prst="ellipse">
            <a:avLst/>
          </a:prstGeom>
          <a:solidFill>
            <a:schemeClr val="lt1"/>
          </a:solid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400">
              <a:solidFill>
                <a:schemeClr val="dk1"/>
              </a:solidFill>
              <a:latin typeface="Open Sans"/>
              <a:ea typeface="Open Sans"/>
              <a:cs typeface="Open Sans"/>
              <a:sym typeface="Open Sans"/>
            </a:endParaRPr>
          </a:p>
        </p:txBody>
      </p:sp>
      <p:sp>
        <p:nvSpPr>
          <p:cNvPr id="444" name="Google Shape;444;p47"/>
          <p:cNvSpPr/>
          <p:nvPr/>
        </p:nvSpPr>
        <p:spPr>
          <a:xfrm>
            <a:off x="8265918" y="2815183"/>
            <a:ext cx="1014974" cy="1014974"/>
          </a:xfrm>
          <a:prstGeom prst="ellipse">
            <a:avLst/>
          </a:prstGeom>
          <a:solidFill>
            <a:schemeClr val="lt1"/>
          </a:solid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1400">
              <a:solidFill>
                <a:schemeClr val="dk1"/>
              </a:solidFill>
              <a:latin typeface="Open Sans"/>
              <a:ea typeface="Open Sans"/>
              <a:cs typeface="Open Sans"/>
              <a:sym typeface="Open Sans"/>
            </a:endParaRPr>
          </a:p>
        </p:txBody>
      </p:sp>
      <p:sp>
        <p:nvSpPr>
          <p:cNvPr id="445" name="Google Shape;445;p47"/>
          <p:cNvSpPr txBox="1"/>
          <p:nvPr/>
        </p:nvSpPr>
        <p:spPr>
          <a:xfrm>
            <a:off x="4292703" y="4266889"/>
            <a:ext cx="1499452" cy="1116459"/>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1">
                <a:solidFill>
                  <a:schemeClr val="dk1"/>
                </a:solidFill>
                <a:latin typeface="Open Sans"/>
                <a:ea typeface="Open Sans"/>
                <a:cs typeface="Open Sans"/>
                <a:sym typeface="Open Sans"/>
              </a:rPr>
              <a:t>User Interface</a:t>
            </a:r>
            <a:endParaRPr/>
          </a:p>
          <a:p>
            <a:pPr marL="0" marR="0" lvl="0" indent="0" algn="ctr" rtl="0">
              <a:lnSpc>
                <a:spcPct val="120000"/>
              </a:lnSpc>
              <a:spcBef>
                <a:spcPts val="600"/>
              </a:spcBef>
              <a:spcAft>
                <a:spcPts val="0"/>
              </a:spcAft>
              <a:buNone/>
            </a:pPr>
            <a:r>
              <a:rPr lang="en-US" sz="1000">
                <a:solidFill>
                  <a:schemeClr val="dk1"/>
                </a:solidFill>
                <a:latin typeface="Open Sans"/>
                <a:ea typeface="Open Sans"/>
                <a:cs typeface="Open Sans"/>
                <a:sym typeface="Open Sans"/>
              </a:rPr>
              <a:t>Designing an intuitive and user-friendly interface for seamless interaction with the DEX.</a:t>
            </a:r>
            <a:endParaRPr/>
          </a:p>
        </p:txBody>
      </p:sp>
      <p:sp>
        <p:nvSpPr>
          <p:cNvPr id="446" name="Google Shape;446;p47"/>
          <p:cNvSpPr txBox="1"/>
          <p:nvPr/>
        </p:nvSpPr>
        <p:spPr>
          <a:xfrm>
            <a:off x="6158191" y="4266889"/>
            <a:ext cx="1499452" cy="1301125"/>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1">
                <a:solidFill>
                  <a:schemeClr val="dk1"/>
                </a:solidFill>
                <a:latin typeface="Open Sans"/>
                <a:ea typeface="Open Sans"/>
                <a:cs typeface="Open Sans"/>
                <a:sym typeface="Open Sans"/>
              </a:rPr>
              <a:t>Smart Contract</a:t>
            </a:r>
            <a:endParaRPr/>
          </a:p>
          <a:p>
            <a:pPr marL="0" marR="0" lvl="0" indent="0" algn="ctr" rtl="0">
              <a:lnSpc>
                <a:spcPct val="120000"/>
              </a:lnSpc>
              <a:spcBef>
                <a:spcPts val="600"/>
              </a:spcBef>
              <a:spcAft>
                <a:spcPts val="0"/>
              </a:spcAft>
              <a:buNone/>
            </a:pPr>
            <a:r>
              <a:rPr lang="en-US" sz="1000">
                <a:solidFill>
                  <a:schemeClr val="dk1"/>
                </a:solidFill>
                <a:latin typeface="Open Sans"/>
                <a:ea typeface="Open Sans"/>
                <a:cs typeface="Open Sans"/>
                <a:sym typeface="Open Sans"/>
              </a:rPr>
              <a:t>Developing smart contracts to facilitate trading, automate order matching, and settlement.</a:t>
            </a:r>
            <a:endParaRPr/>
          </a:p>
        </p:txBody>
      </p:sp>
      <p:sp>
        <p:nvSpPr>
          <p:cNvPr id="447" name="Google Shape;447;p47"/>
          <p:cNvSpPr txBox="1"/>
          <p:nvPr/>
        </p:nvSpPr>
        <p:spPr>
          <a:xfrm>
            <a:off x="8023679" y="4266889"/>
            <a:ext cx="1499452" cy="1116459"/>
          </a:xfrm>
          <a:prstGeom prst="rect">
            <a:avLst/>
          </a:prstGeom>
          <a:noFill/>
          <a:ln>
            <a:noFill/>
          </a:ln>
        </p:spPr>
        <p:txBody>
          <a:bodyPr spcFirstLastPara="1" wrap="square" lIns="0" tIns="45700" rIns="0" bIns="45700" anchor="t" anchorCtr="0">
            <a:spAutoFit/>
          </a:bodyPr>
          <a:lstStyle/>
          <a:p>
            <a:pPr marL="0" marR="0" lvl="0" indent="0" algn="ctr" rtl="0">
              <a:lnSpc>
                <a:spcPct val="120000"/>
              </a:lnSpc>
              <a:spcBef>
                <a:spcPts val="0"/>
              </a:spcBef>
              <a:spcAft>
                <a:spcPts val="0"/>
              </a:spcAft>
              <a:buNone/>
            </a:pPr>
            <a:r>
              <a:rPr lang="en-US" sz="1200" b="1">
                <a:solidFill>
                  <a:schemeClr val="dk1"/>
                </a:solidFill>
                <a:latin typeface="Open Sans"/>
                <a:ea typeface="Open Sans"/>
                <a:cs typeface="Open Sans"/>
                <a:sym typeface="Open Sans"/>
              </a:rPr>
              <a:t>Blockchain</a:t>
            </a:r>
            <a:endParaRPr/>
          </a:p>
          <a:p>
            <a:pPr marL="0" marR="0" lvl="0" indent="0" algn="ctr" rtl="0">
              <a:lnSpc>
                <a:spcPct val="120000"/>
              </a:lnSpc>
              <a:spcBef>
                <a:spcPts val="600"/>
              </a:spcBef>
              <a:spcAft>
                <a:spcPts val="0"/>
              </a:spcAft>
              <a:buNone/>
            </a:pPr>
            <a:r>
              <a:rPr lang="en-US" sz="1000">
                <a:solidFill>
                  <a:schemeClr val="dk1"/>
                </a:solidFill>
                <a:latin typeface="Open Sans"/>
                <a:ea typeface="Open Sans"/>
                <a:cs typeface="Open Sans"/>
                <a:sym typeface="Open Sans"/>
              </a:rPr>
              <a:t>Utilizing a suitable blockchain platform for the decentralized exchange.</a:t>
            </a:r>
            <a:endParaRPr/>
          </a:p>
        </p:txBody>
      </p:sp>
      <p:pic>
        <p:nvPicPr>
          <p:cNvPr id="448" name="Google Shape;448;p47"/>
          <p:cNvPicPr preferRelativeResize="0"/>
          <p:nvPr/>
        </p:nvPicPr>
        <p:blipFill rotWithShape="1">
          <a:blip r:embed="rId3">
            <a:alphaModFix/>
          </a:blip>
          <a:srcRect/>
          <a:stretch/>
        </p:blipFill>
        <p:spPr>
          <a:xfrm>
            <a:off x="2942941" y="3088669"/>
            <a:ext cx="468000" cy="468000"/>
          </a:xfrm>
          <a:prstGeom prst="rect">
            <a:avLst/>
          </a:prstGeom>
          <a:noFill/>
          <a:ln>
            <a:noFill/>
          </a:ln>
        </p:spPr>
      </p:pic>
      <p:pic>
        <p:nvPicPr>
          <p:cNvPr id="449" name="Google Shape;449;p47"/>
          <p:cNvPicPr preferRelativeResize="0"/>
          <p:nvPr/>
        </p:nvPicPr>
        <p:blipFill rotWithShape="1">
          <a:blip r:embed="rId4">
            <a:alphaModFix/>
          </a:blip>
          <a:srcRect/>
          <a:stretch/>
        </p:blipFill>
        <p:spPr>
          <a:xfrm>
            <a:off x="4808429" y="3088669"/>
            <a:ext cx="468000" cy="468000"/>
          </a:xfrm>
          <a:prstGeom prst="rect">
            <a:avLst/>
          </a:prstGeom>
          <a:noFill/>
          <a:ln>
            <a:noFill/>
          </a:ln>
        </p:spPr>
      </p:pic>
      <p:pic>
        <p:nvPicPr>
          <p:cNvPr id="450" name="Google Shape;450;p47"/>
          <p:cNvPicPr preferRelativeResize="0"/>
          <p:nvPr/>
        </p:nvPicPr>
        <p:blipFill rotWithShape="1">
          <a:blip r:embed="rId5">
            <a:alphaModFix/>
          </a:blip>
          <a:srcRect/>
          <a:stretch/>
        </p:blipFill>
        <p:spPr>
          <a:xfrm>
            <a:off x="6673917" y="3088669"/>
            <a:ext cx="468000" cy="468000"/>
          </a:xfrm>
          <a:prstGeom prst="rect">
            <a:avLst/>
          </a:prstGeom>
          <a:noFill/>
          <a:ln>
            <a:noFill/>
          </a:ln>
        </p:spPr>
      </p:pic>
      <p:pic>
        <p:nvPicPr>
          <p:cNvPr id="451" name="Google Shape;451;p47"/>
          <p:cNvPicPr preferRelativeResize="0"/>
          <p:nvPr/>
        </p:nvPicPr>
        <p:blipFill rotWithShape="1">
          <a:blip r:embed="rId6">
            <a:alphaModFix/>
          </a:blip>
          <a:srcRect/>
          <a:stretch/>
        </p:blipFill>
        <p:spPr>
          <a:xfrm>
            <a:off x="8539405" y="3088669"/>
            <a:ext cx="468000" cy="46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8"/>
          <p:cNvSpPr txBox="1">
            <a:spLocks noGrp="1"/>
          </p:cNvSpPr>
          <p:nvPr>
            <p:ph type="title"/>
          </p:nvPr>
        </p:nvSpPr>
        <p:spPr>
          <a:xfrm>
            <a:off x="1087613" y="3429000"/>
            <a:ext cx="2947492" cy="1275734"/>
          </a:xfrm>
          <a:prstGeom prst="rect">
            <a:avLst/>
          </a:prstGeom>
          <a:noFill/>
          <a:ln>
            <a:noFill/>
          </a:ln>
        </p:spPr>
        <p:txBody>
          <a:bodyPr spcFirstLastPara="1" wrap="square" lIns="0" tIns="192000" rIns="0" bIns="0" anchor="t" anchorCtr="0">
            <a:noAutofit/>
          </a:bodyPr>
          <a:lstStyle/>
          <a:p>
            <a:pPr marL="0" lvl="0" indent="0" algn="l" rtl="0">
              <a:lnSpc>
                <a:spcPct val="75000"/>
              </a:lnSpc>
              <a:spcBef>
                <a:spcPts val="0"/>
              </a:spcBef>
              <a:spcAft>
                <a:spcPts val="0"/>
              </a:spcAft>
              <a:buClr>
                <a:schemeClr val="dk1"/>
              </a:buClr>
              <a:buSzPts val="4400"/>
              <a:buFont typeface="Montserrat"/>
              <a:buNone/>
            </a:pPr>
            <a:r>
              <a:rPr lang="en-US"/>
              <a:t>DEX</a:t>
            </a:r>
            <a:br>
              <a:rPr lang="en-US"/>
            </a:br>
            <a:r>
              <a:rPr lang="en-US">
                <a:solidFill>
                  <a:schemeClr val="accent1"/>
                </a:solidFill>
              </a:rPr>
              <a:t>Swapping</a:t>
            </a:r>
            <a:endParaRPr/>
          </a:p>
        </p:txBody>
      </p:sp>
      <p:sp>
        <p:nvSpPr>
          <p:cNvPr id="457" name="Google Shape;457;p48"/>
          <p:cNvSpPr txBox="1"/>
          <p:nvPr/>
        </p:nvSpPr>
        <p:spPr>
          <a:xfrm>
            <a:off x="1087613" y="4742846"/>
            <a:ext cx="3241106" cy="1275734"/>
          </a:xfrm>
          <a:prstGeom prst="rect">
            <a:avLst/>
          </a:prstGeom>
          <a:noFill/>
          <a:ln>
            <a:noFill/>
          </a:ln>
        </p:spPr>
        <p:txBody>
          <a:bodyPr spcFirstLastPara="1" wrap="square" lIns="0" tIns="45700" rIns="0" bIns="45700" anchor="t" anchorCtr="0">
            <a:spAutoFit/>
          </a:bodyPr>
          <a:lstStyle/>
          <a:p>
            <a:pPr marL="0" marR="0" lvl="0" indent="0" algn="l" rtl="0">
              <a:lnSpc>
                <a:spcPct val="130000"/>
              </a:lnSpc>
              <a:spcBef>
                <a:spcPts val="0"/>
              </a:spcBef>
              <a:spcAft>
                <a:spcPts val="0"/>
              </a:spcAft>
              <a:buNone/>
            </a:pPr>
            <a:r>
              <a:rPr lang="en-US" sz="1000" b="0" i="0">
                <a:solidFill>
                  <a:srgbClr val="D1D5DB"/>
                </a:solidFill>
                <a:latin typeface="Arial"/>
                <a:ea typeface="Arial"/>
                <a:cs typeface="Arial"/>
                <a:sym typeface="Arial"/>
              </a:rPr>
              <a:t>DEX swapping refers to the process of exchanging one cryptocurrency for another directly on a decentralized exchange (DEX) platform. Unlike traditional centralized exchanges, DEXs operate on a blockchain network and allow users to trade cryptocurrencies directly with each other without the need for intermediaries.</a:t>
            </a:r>
            <a:endParaRPr sz="1000">
              <a:solidFill>
                <a:schemeClr val="dk1"/>
              </a:solidFill>
              <a:latin typeface="Open Sans"/>
              <a:ea typeface="Open Sans"/>
              <a:cs typeface="Open Sans"/>
              <a:sym typeface="Open Sans"/>
            </a:endParaRPr>
          </a:p>
        </p:txBody>
      </p:sp>
      <p:pic>
        <p:nvPicPr>
          <p:cNvPr id="458" name="Google Shape;458;p48" descr="Kriptomat Decentralized Exchange: How To Buy DEX Tokens"/>
          <p:cNvPicPr preferRelativeResize="0"/>
          <p:nvPr/>
        </p:nvPicPr>
        <p:blipFill rotWithShape="1">
          <a:blip r:embed="rId3">
            <a:alphaModFix/>
          </a:blip>
          <a:srcRect/>
          <a:stretch/>
        </p:blipFill>
        <p:spPr>
          <a:xfrm>
            <a:off x="5887597" y="376680"/>
            <a:ext cx="5876263" cy="5004033"/>
          </a:xfrm>
          <a:prstGeom prst="rect">
            <a:avLst/>
          </a:prstGeom>
          <a:noFill/>
          <a:ln>
            <a:noFill/>
          </a:ln>
        </p:spPr>
      </p:pic>
    </p:spTree>
  </p:cSld>
  <p:clrMapOvr>
    <a:masterClrMapping/>
  </p:clrMapOvr>
</p:sld>
</file>

<file path=ppt/theme/theme1.xml><?xml version="1.0" encoding="utf-8"?>
<a:theme xmlns:a="http://schemas.openxmlformats.org/drawingml/2006/main" name="Ravi Powerpoint Template">
  <a:themeElements>
    <a:clrScheme name="Crypto Dark">
      <a:dk1>
        <a:srgbClr val="FEFFFE"/>
      </a:dk1>
      <a:lt1>
        <a:srgbClr val="001847"/>
      </a:lt1>
      <a:dk2>
        <a:srgbClr val="FEFFFE"/>
      </a:dk2>
      <a:lt2>
        <a:srgbClr val="001847"/>
      </a:lt2>
      <a:accent1>
        <a:srgbClr val="2574FB"/>
      </a:accent1>
      <a:accent2>
        <a:srgbClr val="6A11CA"/>
      </a:accent2>
      <a:accent3>
        <a:srgbClr val="2574FB"/>
      </a:accent3>
      <a:accent4>
        <a:srgbClr val="1162E8"/>
      </a:accent4>
      <a:accent5>
        <a:srgbClr val="0A55D3"/>
      </a:accent5>
      <a:accent6>
        <a:srgbClr val="074CC1"/>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1437</Words>
  <Application>Microsoft Office PowerPoint</Application>
  <PresentationFormat>Widescreen</PresentationFormat>
  <Paragraphs>213</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Open Sans</vt:lpstr>
      <vt:lpstr>Montserrat</vt:lpstr>
      <vt:lpstr>Montserrat Light</vt:lpstr>
      <vt:lpstr>Arial</vt:lpstr>
      <vt:lpstr>Roboto Light</vt:lpstr>
      <vt:lpstr>Calibri</vt:lpstr>
      <vt:lpstr>Ravi Powerpoint Template</vt:lpstr>
      <vt:lpstr>PowerPoint Presentation</vt:lpstr>
      <vt:lpstr>Our Agenda</vt:lpstr>
      <vt:lpstr>Our Team</vt:lpstr>
      <vt:lpstr>PowerPoint Presentation</vt:lpstr>
      <vt:lpstr>Goals &amp; Objective</vt:lpstr>
      <vt:lpstr>Why Decentralized Exchange ?</vt:lpstr>
      <vt:lpstr>DEX Features</vt:lpstr>
      <vt:lpstr>DEX Architecture</vt:lpstr>
      <vt:lpstr>DEX Swapping</vt:lpstr>
      <vt:lpstr>DEX Smart Contract</vt:lpstr>
      <vt:lpstr>PowerPoint Presentation</vt:lpstr>
      <vt:lpstr>Unlocking Liquidity: The Revolution of DEX AMMs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Procedure</vt:lpstr>
      <vt:lpstr>PowerPoint Presentation</vt:lpstr>
      <vt:lpstr>PowerPoint Presentation</vt:lpstr>
      <vt:lpstr>PowerPoint Presentation</vt:lpstr>
      <vt:lpstr>Key Challenges</vt:lpstr>
      <vt:lpstr>Tools Technologies</vt:lpstr>
      <vt:lpstr>Final  Conclusion</vt:lpstr>
      <vt:lpstr>PowerPoint Presentation</vt:lpstr>
      <vt:lpstr>Laptop Device View</vt:lpstr>
      <vt:lpstr>Laptop Device View</vt:lpstr>
      <vt:lpstr>Laptop Device View</vt:lpstr>
      <vt:lpstr>Laptop Device View</vt:lpstr>
      <vt:lpstr>Monitor Device View</vt:lpstr>
      <vt:lpstr>Tablet Device View</vt:lpstr>
      <vt:lpstr>Mobile Interface View </vt:lpstr>
      <vt:lpstr>Mobile Interface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Bilal Ahmad</cp:lastModifiedBy>
  <cp:revision>6</cp:revision>
  <dcterms:modified xsi:type="dcterms:W3CDTF">2023-07-06T04:55:16Z</dcterms:modified>
</cp:coreProperties>
</file>